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Play"/>
      <p:regular r:id="rId35"/>
      <p:bold r:id="rId36"/>
    </p:embeddedFont>
    <p:embeddedFont>
      <p:font typeface="Roboto"/>
      <p:regular r:id="rId37"/>
      <p:bold r:id="rId38"/>
      <p:italic r:id="rId39"/>
      <p:boldItalic r:id="rId40"/>
    </p:embeddedFont>
    <p:embeddedFont>
      <p:font typeface="Helvetica Neue"/>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uLt9rxGHA/CZ3Z62ftk4I33gp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26E377-A664-4C1D-A0B0-5E1655A98CBD}">
  <a:tblStyle styleId="{DB26E377-A664-4C1D-A0B0-5E1655A98CB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7.xml"/><Relationship Id="rId44" Type="http://schemas.openxmlformats.org/officeDocument/2006/relationships/font" Target="fonts/HelveticaNeue-boldItalic.fntdata"/><Relationship Id="rId21" Type="http://schemas.openxmlformats.org/officeDocument/2006/relationships/slide" Target="slides/slide16.xml"/><Relationship Id="rId43" Type="http://schemas.openxmlformats.org/officeDocument/2006/relationships/font" Target="fonts/HelveticaNeue-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lay-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font" Target="fonts/Play-bold.fntdata"/><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US"/>
              <a:t>Welcome to training for dietitian practice educators for practice placement 2 2025. This session is being recorded.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As an approved dietetic education provider UCD is required by CORU to provide training on practice placement education to practice educators. This resource is aimed at all CORU RD’s in hospital settings who train and assess UCD student dietitians in practice placement 2 in 2025, regardless of their level of training experience.  It will take roughly 25mins.  </a:t>
            </a:r>
            <a:endParaRPr/>
          </a:p>
          <a:p>
            <a:pPr indent="0" lvl="0" marL="0" rtl="0" algn="l">
              <a:lnSpc>
                <a:spcPct val="100000"/>
              </a:lnSpc>
              <a:spcBef>
                <a:spcPts val="0"/>
              </a:spcBef>
              <a:spcAft>
                <a:spcPts val="0"/>
              </a:spcAft>
              <a:buClr>
                <a:schemeClr val="dk1"/>
              </a:buClr>
              <a:buSzPts val="1400"/>
              <a:buFont typeface="Arial"/>
              <a:buNone/>
            </a:pPr>
            <a:r>
              <a:rPr lang="en-US"/>
              <a:t>A certificate of completion will be provided on completion upon request.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80" name="Google Shape;18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key to making complimentary feedback (aka positive reinforcement) and corrective feedback </a:t>
            </a:r>
            <a:r>
              <a:rPr i="1" lang="en-US"/>
              <a:t>constructive </a:t>
            </a:r>
            <a:r>
              <a:rPr lang="en-US"/>
              <a:t>is a "description of relevant observable behaviors".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Step 1. Learner states what was good about their performance</a:t>
            </a:r>
            <a:endParaRPr/>
          </a:p>
          <a:p>
            <a:pPr indent="0" lvl="0" marL="0" rtl="0" algn="l">
              <a:lnSpc>
                <a:spcPct val="100000"/>
              </a:lnSpc>
              <a:spcBef>
                <a:spcPts val="0"/>
              </a:spcBef>
              <a:spcAft>
                <a:spcPts val="0"/>
              </a:spcAft>
              <a:buClr>
                <a:schemeClr val="dk1"/>
              </a:buClr>
              <a:buSzPts val="1400"/>
              <a:buFont typeface="Arial"/>
              <a:buNone/>
            </a:pPr>
            <a:r>
              <a:rPr lang="en-US"/>
              <a:t>Step 2. Teacher states areas of agreement and elaborates on good performance</a:t>
            </a:r>
            <a:endParaRPr/>
          </a:p>
          <a:p>
            <a:pPr indent="0" lvl="0" marL="0" rtl="0" algn="l">
              <a:lnSpc>
                <a:spcPct val="100000"/>
              </a:lnSpc>
              <a:spcBef>
                <a:spcPts val="0"/>
              </a:spcBef>
              <a:spcAft>
                <a:spcPts val="0"/>
              </a:spcAft>
              <a:buClr>
                <a:schemeClr val="dk1"/>
              </a:buClr>
              <a:buSzPts val="1400"/>
              <a:buFont typeface="Arial"/>
              <a:buNone/>
            </a:pPr>
            <a:r>
              <a:rPr lang="en-US"/>
              <a:t>Step 3. Learner states what was not correct or could have been improved</a:t>
            </a:r>
            <a:endParaRPr/>
          </a:p>
          <a:p>
            <a:pPr indent="0" lvl="0" marL="0" rtl="0" algn="l">
              <a:lnSpc>
                <a:spcPct val="100000"/>
              </a:lnSpc>
              <a:spcBef>
                <a:spcPts val="0"/>
              </a:spcBef>
              <a:spcAft>
                <a:spcPts val="0"/>
              </a:spcAft>
              <a:buClr>
                <a:schemeClr val="dk1"/>
              </a:buClr>
              <a:buSzPts val="1400"/>
              <a:buFont typeface="Arial"/>
              <a:buNone/>
            </a:pPr>
            <a:r>
              <a:rPr lang="en-US"/>
              <a:t>Step 4. Teacher provides guidance on what he/she could have improved and how this could be done next time</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98" name="Google Shape;19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22222"/>
              </a:buClr>
              <a:buSzPts val="1400"/>
              <a:buFont typeface="Helvetica Neue"/>
              <a:buNone/>
            </a:pPr>
            <a:r>
              <a:rPr lang="en-US" sz="1000">
                <a:solidFill>
                  <a:srgbClr val="222222"/>
                </a:solidFill>
                <a:highlight>
                  <a:srgbClr val="F9F9F9"/>
                </a:highlight>
                <a:latin typeface="Helvetica Neue"/>
                <a:ea typeface="Helvetica Neue"/>
                <a:cs typeface="Helvetica Neue"/>
                <a:sym typeface="Helvetica Neue"/>
              </a:rPr>
              <a:t>Example of specific feedback received from non acute 2021 student:  student and PE agreed on a system for giving feedback whereby we were first given feedback which was not essential or urgent but would help us to improve practice, followed by feedback which our educators felt we needed to implement to practice effectively and safely. They found this system to be really helpful.</a:t>
            </a:r>
            <a:endParaRPr/>
          </a:p>
        </p:txBody>
      </p:sp>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27" name="Google Shape;227;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method that the student uses to gather feedback specific to their learning outcomes set at the beginning of the week is captured on the reverse of Form BC.  Students will self identify what went well, areas for improvement and any challenges that arose.  The PE will insert their feedback below the student evidence as shown in the next slide.  </a:t>
            </a:r>
            <a:endParaRPr/>
          </a:p>
        </p:txBody>
      </p:sp>
      <p:sp>
        <p:nvSpPr>
          <p:cNvPr id="245" name="Google Shape;2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PE will insert their feedback below the student evidence.  </a:t>
            </a:r>
            <a:r>
              <a:rPr lang="en-US" sz="1000">
                <a:solidFill>
                  <a:srgbClr val="222222"/>
                </a:solidFill>
                <a:highlight>
                  <a:srgbClr val="F9F9F9"/>
                </a:highlight>
                <a:latin typeface="Helvetica Neue"/>
                <a:ea typeface="Helvetica Neue"/>
                <a:cs typeface="Helvetica Neue"/>
                <a:sym typeface="Helvetica Neue"/>
              </a:rPr>
              <a:t> </a:t>
            </a:r>
            <a:endParaRPr sz="1000">
              <a:solidFill>
                <a:srgbClr val="222222"/>
              </a:solidFill>
              <a:highlight>
                <a:srgbClr val="F9F9F9"/>
              </a:highlight>
              <a:latin typeface="Helvetica Neue"/>
              <a:ea typeface="Helvetica Neue"/>
              <a:cs typeface="Helvetica Neue"/>
              <a:sym typeface="Helvetica Neue"/>
            </a:endParaRPr>
          </a:p>
          <a:p>
            <a:pPr indent="-298450" lvl="0" marL="457200" rtl="0" algn="just">
              <a:lnSpc>
                <a:spcPct val="115000"/>
              </a:lnSpc>
              <a:spcBef>
                <a:spcPts val="0"/>
              </a:spcBef>
              <a:spcAft>
                <a:spcPts val="0"/>
              </a:spcAft>
              <a:buClr>
                <a:schemeClr val="dk1"/>
              </a:buClr>
              <a:buSzPts val="1100"/>
              <a:buFont typeface="Calibri"/>
              <a:buAutoNum type="arabicPeriod"/>
            </a:pPr>
            <a:r>
              <a:rPr lang="en-US" sz="1100"/>
              <a:t>PEs will provide regular, structured teaching, supervision and actionable feedback to the student (5 minute feedback form) throughout the placement. </a:t>
            </a:r>
            <a:endParaRPr sz="1100"/>
          </a:p>
          <a:p>
            <a:pPr indent="0" lvl="0" marL="0" rtl="0" algn="l">
              <a:lnSpc>
                <a:spcPct val="100000"/>
              </a:lnSpc>
              <a:spcBef>
                <a:spcPts val="0"/>
              </a:spcBef>
              <a:spcAft>
                <a:spcPts val="0"/>
              </a:spcAft>
              <a:buClr>
                <a:schemeClr val="dk1"/>
              </a:buClr>
              <a:buSzPts val="1400"/>
              <a:buFont typeface="Arial"/>
              <a:buNone/>
            </a:pPr>
            <a:r>
              <a:rPr lang="en-US"/>
              <a:t>You may also be presented with an activity log Form C</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52" name="Google Shape;25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61" name="Google Shape;2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UCD, UL and UCC have agreed common assessment terminology and criteria for assessing the SOP’s of students on placement as competences.  In UCD these are presented in the format of Placement assessment form (PAF) and Professionalism assessment Form (PROF).  Each form lists the competence the left hand column of the PAF and PROF forms.  We assume that all students are not competent until ticked otherwise.  Where evidence is not provided that competence cannot be assessed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a:t>   </a:t>
            </a:r>
            <a:endParaRPr/>
          </a:p>
        </p:txBody>
      </p:sp>
      <p:sp>
        <p:nvSpPr>
          <p:cNvPr id="271" name="Google Shape;271;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In today’s session we will cover :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Available on the UCD Dietetics practice education placement website, within practice educator resources you will find an introductory training session which covers: </a:t>
            </a:r>
            <a:endParaRPr/>
          </a:p>
          <a:p>
            <a:pPr indent="-171450" lvl="0" marL="171450" rtl="0" algn="l">
              <a:lnSpc>
                <a:spcPct val="100000"/>
              </a:lnSpc>
              <a:spcBef>
                <a:spcPts val="0"/>
              </a:spcBef>
              <a:spcAft>
                <a:spcPts val="0"/>
              </a:spcAft>
              <a:buClr>
                <a:schemeClr val="dk1"/>
              </a:buClr>
              <a:buSzPts val="1400"/>
              <a:buFont typeface="Arial"/>
              <a:buChar char="-"/>
            </a:pPr>
            <a:r>
              <a:rPr lang="en-US"/>
              <a:t>The UCD Practice Education team and be aware of how to contact us.</a:t>
            </a:r>
            <a:endParaRPr/>
          </a:p>
          <a:p>
            <a:pPr indent="-171450" lvl="0" marL="171450" rtl="0" algn="l">
              <a:lnSpc>
                <a:spcPct val="100000"/>
              </a:lnSpc>
              <a:spcBef>
                <a:spcPts val="0"/>
              </a:spcBef>
              <a:spcAft>
                <a:spcPts val="0"/>
              </a:spcAft>
              <a:buClr>
                <a:schemeClr val="dk1"/>
              </a:buClr>
              <a:buSzPts val="1400"/>
              <a:buFont typeface="Arial"/>
              <a:buChar char="-"/>
            </a:pPr>
            <a:r>
              <a:rPr lang="en-US"/>
              <a:t>The academic and placement structure of the UCD Masters in Clinical Nutrition and Dietetics.</a:t>
            </a:r>
            <a:endParaRPr/>
          </a:p>
          <a:p>
            <a:pPr indent="-171450" lvl="0" marL="171450" rtl="0" algn="l">
              <a:lnSpc>
                <a:spcPct val="100000"/>
              </a:lnSpc>
              <a:spcBef>
                <a:spcPts val="0"/>
              </a:spcBef>
              <a:spcAft>
                <a:spcPts val="0"/>
              </a:spcAft>
              <a:buClr>
                <a:schemeClr val="dk1"/>
              </a:buClr>
              <a:buSzPts val="1400"/>
              <a:buFont typeface="Arial"/>
              <a:buChar char="-"/>
            </a:pPr>
            <a:r>
              <a:rPr lang="en-US"/>
              <a:t>The essential role that experiential learning, provided by practice placement, has in enabling student dietitians acquire CORU defined standards of proficiency.</a:t>
            </a:r>
            <a:endParaRPr/>
          </a:p>
          <a:p>
            <a:pPr indent="-171450" lvl="0" marL="171450" rtl="0" algn="l">
              <a:lnSpc>
                <a:spcPct val="100000"/>
              </a:lnSpc>
              <a:spcBef>
                <a:spcPts val="0"/>
              </a:spcBef>
              <a:spcAft>
                <a:spcPts val="0"/>
              </a:spcAft>
              <a:buClr>
                <a:schemeClr val="dk1"/>
              </a:buClr>
              <a:buSzPts val="1400"/>
              <a:buFont typeface="Arial"/>
              <a:buChar char="-"/>
            </a:pPr>
            <a:r>
              <a:rPr lang="en-US"/>
              <a:t>UCD supports and how to access them e.g. practice tutors, practice education manual etc.</a:t>
            </a:r>
            <a:endParaRPr/>
          </a:p>
          <a:p>
            <a:pPr indent="0" lvl="0" marL="0" rtl="0" algn="l">
              <a:lnSpc>
                <a:spcPct val="100000"/>
              </a:lnSpc>
              <a:spcBef>
                <a:spcPts val="0"/>
              </a:spcBef>
              <a:spcAft>
                <a:spcPts val="0"/>
              </a:spcAft>
              <a:buSzPts val="1400"/>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Also exemplars on request. </a:t>
            </a:r>
            <a:endParaRPr/>
          </a:p>
        </p:txBody>
      </p:sp>
      <p:sp>
        <p:nvSpPr>
          <p:cNvPr id="279" name="Google Shape;27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an extract from a summative PAF which demonstrates PE assessed competence when calculating nutritional requirements. 2 PAFS are required per student.  One at the midpoint where week 7 competences must be achieved. one at the end where all competences must be achieved.  Students are expected to continually add to their PAF/PROF on an ongoing basis.  Each PE should comment on the evidence a student provides relevant to their time spent with you. however the midway, summative PAFS and the week 5, 10, 14 PROF will require the oversight of the SC.  Sign off from a minimum of 2 is required for these assessments: signatures can come from any combination of PE SC or PT</a:t>
            </a:r>
            <a:endParaRPr/>
          </a:p>
        </p:txBody>
      </p:sp>
      <p:sp>
        <p:nvSpPr>
          <p:cNvPr id="288" name="Google Shape;288;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2 PROFs per student are required.  It is expected that in each of the 2 forms that the student will provide one piece of evidence for each domain. A student </a:t>
            </a:r>
            <a:r>
              <a:rPr lang="en-US" u="sng"/>
              <a:t>must be assessed as yes in all domains in each of 2 forms in order to pass placement </a:t>
            </a:r>
            <a:r>
              <a:rPr lang="en-US"/>
              <a:t>.  PROF exemplars are also available on request.</a:t>
            </a:r>
            <a:endParaRPr/>
          </a:p>
          <a:p>
            <a:pPr indent="0" lvl="0" marL="0" rtl="0" algn="l">
              <a:lnSpc>
                <a:spcPct val="90000"/>
              </a:lnSpc>
              <a:spcBef>
                <a:spcPts val="0"/>
              </a:spcBef>
              <a:spcAft>
                <a:spcPts val="0"/>
              </a:spcAft>
              <a:buClr>
                <a:schemeClr val="dk1"/>
              </a:buClr>
              <a:buSzPts val="1400"/>
              <a:buFont typeface="Arial"/>
              <a:buNone/>
            </a:pPr>
            <a:r>
              <a:t/>
            </a:r>
            <a:endParaRPr/>
          </a:p>
          <a:p>
            <a:pPr indent="0" lvl="0" marL="0" rtl="0" algn="l">
              <a:lnSpc>
                <a:spcPct val="90000"/>
              </a:lnSpc>
              <a:spcBef>
                <a:spcPts val="0"/>
              </a:spcBef>
              <a:spcAft>
                <a:spcPts val="0"/>
              </a:spcAft>
              <a:buClr>
                <a:schemeClr val="dk1"/>
              </a:buClr>
              <a:buSzPts val="1100"/>
              <a:buFont typeface="Arial"/>
              <a:buNone/>
            </a:pPr>
            <a:r>
              <a:rPr lang="en-US"/>
              <a:t>Will every practice educator be required to assess an entire PAF or PROF? Not usually.  They can only assess the evidence presented to them at the time.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 </a:t>
            </a:r>
            <a:r>
              <a:rPr lang="en-US">
                <a:latin typeface="Arial"/>
                <a:ea typeface="Arial"/>
                <a:cs typeface="Arial"/>
                <a:sym typeface="Arial"/>
              </a:rPr>
              <a:t>Where a PROF competence is </a:t>
            </a:r>
            <a:r>
              <a:rPr b="1" lang="en-US">
                <a:latin typeface="Arial"/>
                <a:ea typeface="Arial"/>
                <a:cs typeface="Arial"/>
                <a:sym typeface="Arial"/>
              </a:rPr>
              <a:t>not </a:t>
            </a:r>
            <a:r>
              <a:rPr lang="en-US">
                <a:latin typeface="Arial"/>
                <a:ea typeface="Arial"/>
                <a:cs typeface="Arial"/>
                <a:sym typeface="Arial"/>
              </a:rPr>
              <a:t>being demonstrated, comments from the practice educator and/or student co-ordinator/practice tutor are mandatory and must be included in the relevant section- the practice educator and/or student co-ordinator/practice tutor should refer to the “student in difficulty, student in distress or underperforming student” section of the practice education manual.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a:t>The section for educator feedback is for voluntary comments.</a:t>
            </a:r>
            <a:endParaRPr/>
          </a:p>
          <a:p>
            <a:pPr indent="0" lvl="0" marL="0" rtl="0" algn="l">
              <a:lnSpc>
                <a:spcPct val="100000"/>
              </a:lnSpc>
              <a:spcBef>
                <a:spcPts val="0"/>
              </a:spcBef>
              <a:spcAft>
                <a:spcPts val="0"/>
              </a:spcAft>
              <a:buClr>
                <a:schemeClr val="dk1"/>
              </a:buClr>
              <a:buSzPts val="1400"/>
              <a:buFont typeface="Arial"/>
              <a:buNone/>
            </a:pPr>
            <a:r>
              <a:t/>
            </a:r>
            <a:endParaRPr sz="1200"/>
          </a:p>
          <a:p>
            <a:pPr indent="0" lvl="0" marL="0" rtl="0" algn="l">
              <a:lnSpc>
                <a:spcPct val="100000"/>
              </a:lnSpc>
              <a:spcBef>
                <a:spcPts val="0"/>
              </a:spcBef>
              <a:spcAft>
                <a:spcPts val="0"/>
              </a:spcAft>
              <a:buClr>
                <a:schemeClr val="dk1"/>
              </a:buClr>
              <a:buSzPts val="1400"/>
              <a:buFont typeface="Arial"/>
              <a:buNone/>
            </a:pPr>
            <a:r>
              <a:rPr lang="en-US" sz="1100"/>
              <a:t>PEs should inform the SC and PT at the earliest opportunity if there is any concern about the student’s ability to fulfil the practice education learning objectives, any breach of safety or professionalism or an ‘underperformance’ that requires a ‘Risk of Failure’ form (FORM J) to be issued during the practice placement.  The ‘risk of failure’ form identifies areas for the student to work on within an agreed timeframe. </a:t>
            </a:r>
            <a:endParaRPr sz="1100"/>
          </a:p>
          <a:p>
            <a:pPr indent="0" lvl="0" marL="0" rtl="0" algn="l">
              <a:lnSpc>
                <a:spcPct val="100000"/>
              </a:lnSpc>
              <a:spcBef>
                <a:spcPts val="0"/>
              </a:spcBef>
              <a:spcAft>
                <a:spcPts val="0"/>
              </a:spcAft>
              <a:buClr>
                <a:schemeClr val="dk1"/>
              </a:buClr>
              <a:buSzPts val="1400"/>
              <a:buFont typeface="Arial"/>
              <a:buNone/>
            </a:pPr>
            <a:r>
              <a:rPr lang="en-US"/>
              <a:t>  </a:t>
            </a:r>
            <a:endParaRPr/>
          </a:p>
        </p:txBody>
      </p:sp>
      <p:sp>
        <p:nvSpPr>
          <p:cNvPr id="297" name="Google Shape;297;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08" name="Google Shape;308;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18" name="Google Shape;3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30" name="Google Shape;33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42" name="Google Shape;342;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41da7952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41da79524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341da79524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Nicola Dervan, Annelie Shaw, Ruth Charles. Joan Mahon also provides sessional support.</a:t>
            </a:r>
            <a:endParaRPr/>
          </a:p>
        </p:txBody>
      </p:sp>
      <p:sp>
        <p:nvSpPr>
          <p:cNvPr id="362" name="Google Shape;362;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73" name="Google Shape;373;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The practice placement handbook provides significant detail on the responsibilities and practicalities of placement, before, during and after for you, the student, the tutor and UCD. It is available on the practice education website in practice educator resources. </a:t>
            </a:r>
            <a:endParaRPr/>
          </a:p>
          <a:p>
            <a:pPr indent="0" lvl="0" marL="0" rtl="0" algn="l">
              <a:lnSpc>
                <a:spcPct val="100000"/>
              </a:lnSpc>
              <a:spcBef>
                <a:spcPts val="0"/>
              </a:spcBef>
              <a:spcAft>
                <a:spcPts val="0"/>
              </a:spcAft>
              <a:buSzPts val="1400"/>
              <a:buNone/>
            </a:pPr>
            <a:r>
              <a:rPr lang="en-US"/>
              <a:t>Broadly speaking the responsibilities of practice educators are: …</a:t>
            </a:r>
            <a:endParaRPr/>
          </a:p>
          <a:p>
            <a:pPr indent="0" lvl="0" marL="0" rtl="0" algn="l">
              <a:lnSpc>
                <a:spcPct val="100000"/>
              </a:lnSpc>
              <a:spcBef>
                <a:spcPts val="0"/>
              </a:spcBef>
              <a:spcAft>
                <a:spcPts val="0"/>
              </a:spcAft>
              <a:buSzPts val="1400"/>
              <a:buNone/>
            </a:pPr>
            <a:r>
              <a:rPr lang="en-US"/>
              <a:t>We will work through these in the following slides.</a:t>
            </a:r>
            <a:endParaRPr/>
          </a:p>
          <a:p>
            <a:pPr indent="0" lvl="0" marL="0" rtl="0" algn="l">
              <a:lnSpc>
                <a:spcPct val="100000"/>
              </a:lnSpc>
              <a:spcBef>
                <a:spcPts val="0"/>
              </a:spcBef>
              <a:spcAft>
                <a:spcPts val="0"/>
              </a:spcAft>
              <a:buSzPts val="1400"/>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50">
                <a:latin typeface="Arial"/>
                <a:ea typeface="Arial"/>
                <a:cs typeface="Arial"/>
                <a:sym typeface="Arial"/>
              </a:rPr>
              <a:t>It is for the site to decide how orientation/induction is done and by who.  Providing the right induction can significantly influence how a student views and performs on practice education placement. If a student feels comfortable and adequately equipped with the information they require they are far more likely to succeed. Conversely, if a student feels unwelcome or ill-informed they may become nervous or defensive which will be to the detriment of both learner and associated staff. Examples are provided in the table but should be adapted according to the placement provider site</a:t>
            </a:r>
            <a:endParaRPr/>
          </a:p>
          <a:p>
            <a:pPr indent="0" lvl="0" marL="0" rtl="0" algn="l">
              <a:lnSpc>
                <a:spcPct val="100000"/>
              </a:lnSpc>
              <a:spcBef>
                <a:spcPts val="1200"/>
              </a:spcBef>
              <a:spcAft>
                <a:spcPts val="0"/>
              </a:spcAft>
              <a:buClr>
                <a:schemeClr val="dk1"/>
              </a:buClr>
              <a:buSzPts val="1400"/>
              <a:buFont typeface="Arial"/>
              <a:buNone/>
            </a:pPr>
            <a:r>
              <a:rPr lang="en-US"/>
              <a:t>Where are students to base themselves?  Somewhere secure to store personal belongings?  Key fob, ID etc. Login/student access &amp; data protection.  Access to pc if required to write letters, access patient system and labs etc.   Use of abbreviations?  Writing medical chart notes? Negotiating IT systems, Catering systems.</a:t>
            </a:r>
            <a:endParaRPr/>
          </a:p>
          <a:p>
            <a:pPr indent="0" lvl="0" marL="0" rtl="0" algn="l">
              <a:lnSpc>
                <a:spcPct val="100000"/>
              </a:lnSpc>
              <a:spcBef>
                <a:spcPts val="0"/>
              </a:spcBef>
              <a:spcAft>
                <a:spcPts val="0"/>
              </a:spcAft>
              <a:buClr>
                <a:schemeClr val="dk1"/>
              </a:buClr>
              <a:buSzPts val="1400"/>
              <a:buFont typeface="Arial"/>
              <a:buNone/>
            </a:pPr>
            <a:r>
              <a:rPr lang="en-US"/>
              <a:t>Placement timetable.  There should be no surprises for the students.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Timetabling should consider the week of placement and the learning priorities required of students.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At the beginning of the week students learning objectives should be reviewed with learning opportunities created in consultation between the PE and student. Feedback on the learning objectives should be given at the end of each week. Feedback between student and educators indicates that a “block” of time spent with 1 educator provides deeper learning for the student and facilitates the educator in providing relevant timely actionable feedback and meaningful assessment of their performance.  In the event that a student is assigned to multiple educators over the course of a day or week, advance communication between the educators and the student is vital to ensure that expectations and learning is adapted.  Otherwise it can become becomes very confusing for the student and a barrier to learning.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Students will return to UCD on most of the Friday’s of the placement unless there is a public holiday or during consolidation/preconsolidation. The calendar of dates is available on the website.  </a:t>
            </a:r>
            <a:endParaRPr/>
          </a:p>
          <a:p>
            <a:pPr indent="0" lvl="0" marL="0" rtl="0" algn="l">
              <a:lnSpc>
                <a:spcPct val="100000"/>
              </a:lnSpc>
              <a:spcBef>
                <a:spcPts val="0"/>
              </a:spcBef>
              <a:spcAft>
                <a:spcPts val="0"/>
              </a:spcAft>
              <a:buSzPts val="1400"/>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25" name="Google Shape;125;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37" name="Google Shape;1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just">
              <a:lnSpc>
                <a:spcPct val="115000"/>
              </a:lnSpc>
              <a:spcBef>
                <a:spcPts val="0"/>
              </a:spcBef>
              <a:spcAft>
                <a:spcPts val="0"/>
              </a:spcAft>
              <a:buClr>
                <a:schemeClr val="dk1"/>
              </a:buClr>
              <a:buSzPts val="1100"/>
              <a:buFont typeface="Calibri"/>
              <a:buAutoNum type="arabicPeriod"/>
            </a:pPr>
            <a:r>
              <a:rPr lang="en-US" sz="1100"/>
              <a:t>At outset, each SC/PE will clearly explain performance expectations to the student cognisant of the stage of placement. Expectations from weeks 1-7 will be different to those from weeks 7-14.</a:t>
            </a:r>
            <a:endParaRPr sz="1100"/>
          </a:p>
          <a:p>
            <a:pPr indent="-298450" lvl="0" marL="457200" rtl="0" algn="just">
              <a:lnSpc>
                <a:spcPct val="115000"/>
              </a:lnSpc>
              <a:spcBef>
                <a:spcPts val="0"/>
              </a:spcBef>
              <a:spcAft>
                <a:spcPts val="0"/>
              </a:spcAft>
              <a:buClr>
                <a:schemeClr val="dk1"/>
              </a:buClr>
              <a:buSzPts val="1100"/>
              <a:buFont typeface="Calibri"/>
              <a:buAutoNum type="arabicPeriod"/>
            </a:pPr>
            <a:r>
              <a:rPr lang="en-US" sz="1100"/>
              <a:t>Each PE should be aware of the reducing need of any student to shadow/observe as time passes with you.  They should be active participants, learning by doing whenever possible.</a:t>
            </a:r>
            <a:endParaRPr sz="1100"/>
          </a:p>
          <a:p>
            <a:pPr indent="-298450" lvl="0" marL="457200" rtl="0" algn="just">
              <a:lnSpc>
                <a:spcPct val="115000"/>
              </a:lnSpc>
              <a:spcBef>
                <a:spcPts val="0"/>
              </a:spcBef>
              <a:spcAft>
                <a:spcPts val="0"/>
              </a:spcAft>
              <a:buClr>
                <a:schemeClr val="dk1"/>
              </a:buClr>
              <a:buSzPts val="1100"/>
              <a:buFont typeface="Calibri"/>
              <a:buAutoNum type="arabicPeriod"/>
            </a:pPr>
            <a:r>
              <a:rPr lang="en-US" sz="1100"/>
              <a:t>There should be local procedures are in place and arrangements made in the event of the absence of a PE and a clear indication of who will assume the teaching role in their absence.</a:t>
            </a:r>
            <a:endParaRPr sz="1100"/>
          </a:p>
          <a:p>
            <a:pPr indent="0" lvl="0" marL="457200" rtl="0" algn="just">
              <a:lnSpc>
                <a:spcPct val="115000"/>
              </a:lnSpc>
              <a:spcBef>
                <a:spcPts val="0"/>
              </a:spcBef>
              <a:spcAft>
                <a:spcPts val="0"/>
              </a:spcAft>
              <a:buClr>
                <a:schemeClr val="dk1"/>
              </a:buClr>
              <a:buSzPts val="1400"/>
              <a:buFont typeface="Arial"/>
              <a:buNone/>
            </a:pPr>
            <a:r>
              <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54" name="Google Shape;15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Teaching is not required to be based on speciality but on the student attaining competence in terms of  knowledge, skills and professional performance outlined in the assessment forms.</a:t>
            </a:r>
            <a:endParaRPr/>
          </a:p>
          <a:p>
            <a:pPr indent="0" lvl="0" marL="0" rtl="0" algn="l">
              <a:lnSpc>
                <a:spcPct val="100000"/>
              </a:lnSpc>
              <a:spcBef>
                <a:spcPts val="0"/>
              </a:spcBef>
              <a:spcAft>
                <a:spcPts val="0"/>
              </a:spcAft>
              <a:buClr>
                <a:schemeClr val="dk1"/>
              </a:buClr>
              <a:buSzPts val="1400"/>
              <a:buFont typeface="Arial"/>
              <a:buNone/>
            </a:pPr>
            <a:r>
              <a:rPr lang="en-US"/>
              <a:t>It should be led by the student in that they identify specific LO’s that they would like to achieve over a defined period of time while they are with you. These will be presented to you by the student on Form B, an example of the front of which is summarised above.</a:t>
            </a:r>
            <a:endParaRPr/>
          </a:p>
          <a:p>
            <a:pPr indent="0" lvl="0" marL="0" rtl="0" algn="l">
              <a:lnSpc>
                <a:spcPct val="100000"/>
              </a:lnSpc>
              <a:spcBef>
                <a:spcPts val="0"/>
              </a:spcBef>
              <a:spcAft>
                <a:spcPts val="0"/>
              </a:spcAft>
              <a:buClr>
                <a:schemeClr val="dk1"/>
              </a:buClr>
              <a:buSzPts val="1400"/>
              <a:buFont typeface="Arial"/>
              <a:buNone/>
            </a:pPr>
            <a:r>
              <a:rPr lang="en-US"/>
              <a:t>The LO’s are benchmarked against CORU’s SOP and map directly to the Assessment forms which I will cover soon.</a:t>
            </a:r>
            <a:endParaRPr/>
          </a:p>
          <a:p>
            <a:pPr indent="0" lvl="0" marL="0" rtl="0" algn="l">
              <a:lnSpc>
                <a:spcPct val="100000"/>
              </a:lnSpc>
              <a:spcBef>
                <a:spcPts val="0"/>
              </a:spcBef>
              <a:spcAft>
                <a:spcPts val="0"/>
              </a:spcAft>
              <a:buClr>
                <a:schemeClr val="dk1"/>
              </a:buClr>
              <a:buSzPts val="1400"/>
              <a:buFont typeface="Arial"/>
              <a:buNone/>
            </a:pPr>
            <a:r>
              <a:rPr lang="en-US"/>
              <a:t>You are asked to provide teaching and learning opportunities that will facilitate the student to achieve their LO </a:t>
            </a:r>
            <a:r>
              <a:rPr b="1" lang="en-US"/>
              <a:t>or</a:t>
            </a:r>
            <a:r>
              <a:rPr lang="en-US"/>
              <a:t> to renegotiate alternative LO’s in the event that T and L available will not address the student’s LO’s at that time.</a:t>
            </a:r>
            <a:endParaRPr/>
          </a:p>
          <a:p>
            <a:pPr indent="0" lvl="0" marL="0" rtl="0" algn="l">
              <a:lnSpc>
                <a:spcPct val="100000"/>
              </a:lnSpc>
              <a:spcBef>
                <a:spcPts val="0"/>
              </a:spcBef>
              <a:spcAft>
                <a:spcPts val="0"/>
              </a:spcAft>
              <a:buClr>
                <a:schemeClr val="dk1"/>
              </a:buClr>
              <a:buSzPts val="1400"/>
              <a:buFont typeface="Arial"/>
              <a:buNone/>
            </a:pPr>
            <a:r>
              <a:rPr lang="en-US" sz="1100"/>
              <a:t>PEs will support the student’s learning in assisting the student in setting objectives and suggesting planned learning activities in collaboration with the PT if required.</a:t>
            </a:r>
            <a:r>
              <a:rPr lang="en-US"/>
              <a:t>   </a:t>
            </a:r>
            <a:endParaRPr/>
          </a:p>
        </p:txBody>
      </p:sp>
      <p:sp>
        <p:nvSpPr>
          <p:cNvPr id="166" name="Google Shape;1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7" name="Google Shape;3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8"/>
          <p:cNvSpPr/>
          <p:nvPr>
            <p:ph idx="2" type="pic"/>
          </p:nvPr>
        </p:nvSpPr>
        <p:spPr>
          <a:xfrm>
            <a:off x="5183188" y="987425"/>
            <a:ext cx="6172200" cy="4873625"/>
          </a:xfrm>
          <a:prstGeom prst="rect">
            <a:avLst/>
          </a:prstGeom>
          <a:noFill/>
          <a:ln>
            <a:noFill/>
          </a:ln>
        </p:spPr>
      </p:sp>
      <p:sp>
        <p:nvSpPr>
          <p:cNvPr id="68" name="Google Shape;6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scdietetics@ucd.ie"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hyperlink" Target="https://my.opencourses.ie/course/view.php?id=96" TargetMode="External"/><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hyperlink" Target="http://www.hseland.i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mscdietetics@ucd.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1652955" y="1122362"/>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UCD MSc Clinical Nutrition and Dietetics Practice Educator Training 2025</a:t>
            </a:r>
            <a:r>
              <a:rPr lang="en-US">
                <a:solidFill>
                  <a:schemeClr val="accent4"/>
                </a:solidFill>
              </a:rPr>
              <a:t> </a:t>
            </a:r>
            <a:endParaRPr/>
          </a:p>
        </p:txBody>
      </p:sp>
      <p:sp>
        <p:nvSpPr>
          <p:cNvPr id="90" name="Google Shape;90;p1"/>
          <p:cNvSpPr txBox="1"/>
          <p:nvPr>
            <p:ph idx="1" type="subTitle"/>
          </p:nvPr>
        </p:nvSpPr>
        <p:spPr>
          <a:xfrm>
            <a:off x="1078524" y="3509962"/>
            <a:ext cx="10292862" cy="283222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solidFill>
                <a:schemeClr val="lt1"/>
              </a:solidFill>
            </a:endParaRPr>
          </a:p>
          <a:p>
            <a:pPr indent="0" lvl="0" marL="0" rtl="0" algn="ctr">
              <a:lnSpc>
                <a:spcPct val="90000"/>
              </a:lnSpc>
              <a:spcBef>
                <a:spcPts val="1000"/>
              </a:spcBef>
              <a:spcAft>
                <a:spcPts val="0"/>
              </a:spcAft>
              <a:buClr>
                <a:schemeClr val="lt2"/>
              </a:buClr>
              <a:buSzPts val="2400"/>
              <a:buNone/>
            </a:pPr>
            <a:r>
              <a:rPr lang="en-US">
                <a:solidFill>
                  <a:schemeClr val="lt2"/>
                </a:solidFill>
              </a:rPr>
              <a:t>UCD Dietetics Practice Education Team </a:t>
            </a:r>
            <a:endParaRPr/>
          </a:p>
          <a:p>
            <a:pPr indent="0" lvl="0" marL="0" rtl="0" algn="ctr">
              <a:lnSpc>
                <a:spcPct val="90000"/>
              </a:lnSpc>
              <a:spcBef>
                <a:spcPts val="1000"/>
              </a:spcBef>
              <a:spcAft>
                <a:spcPts val="0"/>
              </a:spcAft>
              <a:buClr>
                <a:schemeClr val="lt2"/>
              </a:buClr>
              <a:buSzPts val="2400"/>
              <a:buNone/>
            </a:pPr>
            <a:r>
              <a:rPr lang="en-US">
                <a:solidFill>
                  <a:schemeClr val="lt2"/>
                </a:solidFill>
              </a:rPr>
              <a:t>Contact: </a:t>
            </a:r>
            <a:r>
              <a:rPr lang="en-US" u="sng">
                <a:solidFill>
                  <a:schemeClr val="lt2"/>
                </a:solidFill>
                <a:hlinkClick r:id="rId3">
                  <a:extLst>
                    <a:ext uri="{A12FA001-AC4F-418D-AE19-62706E023703}">
                      <ahyp:hlinkClr val="tx"/>
                    </a:ext>
                  </a:extLst>
                </a:hlinkClick>
              </a:rPr>
              <a:t>mscdietetics@ucd.ie</a:t>
            </a:r>
            <a:endParaRPr>
              <a:solidFill>
                <a:schemeClr val="lt2"/>
              </a:solidFill>
            </a:endParaRPr>
          </a:p>
          <a:p>
            <a:pPr indent="0" lvl="0" marL="0" rtl="0" algn="ctr">
              <a:lnSpc>
                <a:spcPct val="90000"/>
              </a:lnSpc>
              <a:spcBef>
                <a:spcPts val="1000"/>
              </a:spcBef>
              <a:spcAft>
                <a:spcPts val="0"/>
              </a:spcAft>
              <a:buClr>
                <a:schemeClr val="dk1"/>
              </a:buClr>
              <a:buSzPts val="2400"/>
              <a:buNone/>
            </a:pPr>
            <a:r>
              <a:t/>
            </a:r>
            <a:endParaRPr>
              <a:solidFill>
                <a:schemeClr val="lt2"/>
              </a:solidFill>
            </a:endParaRPr>
          </a:p>
          <a:p>
            <a:pPr indent="0" lvl="0" marL="0" rtl="0" algn="ctr">
              <a:lnSpc>
                <a:spcPct val="90000"/>
              </a:lnSpc>
              <a:spcBef>
                <a:spcPts val="1000"/>
              </a:spcBef>
              <a:spcAft>
                <a:spcPts val="0"/>
              </a:spcAft>
              <a:buClr>
                <a:schemeClr val="lt2"/>
              </a:buClr>
              <a:buSzPts val="2400"/>
              <a:buNone/>
            </a:pPr>
            <a:r>
              <a:rPr lang="en-US">
                <a:solidFill>
                  <a:schemeClr val="lt2"/>
                </a:solidFill>
              </a:rPr>
              <a:t>https://www.ucd.ie/phpss/about/subjectareas/clinicalnutritionanddietetics/practiceeducationplacements/practiceeducatorsresources/ </a:t>
            </a:r>
            <a:endParaRPr/>
          </a:p>
          <a:p>
            <a:pPr indent="0" lvl="0" marL="0" rtl="0" algn="ctr">
              <a:lnSpc>
                <a:spcPct val="90000"/>
              </a:lnSpc>
              <a:spcBef>
                <a:spcPts val="1000"/>
              </a:spcBef>
              <a:spcAft>
                <a:spcPts val="0"/>
              </a:spcAft>
              <a:buClr>
                <a:schemeClr val="dk1"/>
              </a:buClr>
              <a:buSzPts val="2400"/>
              <a:buNone/>
            </a:pPr>
            <a:r>
              <a:t/>
            </a:r>
            <a:endParaRPr>
              <a:solidFill>
                <a:schemeClr val="lt2"/>
              </a:solidFill>
            </a:endParaRPr>
          </a:p>
        </p:txBody>
      </p:sp>
      <p:pic>
        <p:nvPicPr>
          <p:cNvPr id="91" name="Google Shape;91;p1"/>
          <p:cNvPicPr preferRelativeResize="0"/>
          <p:nvPr/>
        </p:nvPicPr>
        <p:blipFill rotWithShape="1">
          <a:blip r:embed="rId4">
            <a:alphaModFix/>
          </a:blip>
          <a:srcRect b="0" l="0" r="0" t="0"/>
          <a:stretch/>
        </p:blipFill>
        <p:spPr>
          <a:xfrm>
            <a:off x="10796954" y="-14776"/>
            <a:ext cx="1395045" cy="1503607"/>
          </a:xfrm>
          <a:prstGeom prst="rect">
            <a:avLst/>
          </a:prstGeom>
          <a:noFill/>
          <a:ln>
            <a:noFill/>
          </a:ln>
        </p:spPr>
      </p:pic>
      <p:pic>
        <p:nvPicPr>
          <p:cNvPr descr="A logo of a university&#10;&#10;AI-generated content may be incorrect." id="92" name="Google Shape;92;p1"/>
          <p:cNvPicPr preferRelativeResize="0"/>
          <p:nvPr/>
        </p:nvPicPr>
        <p:blipFill rotWithShape="1">
          <a:blip r:embed="rId5">
            <a:alphaModFix/>
          </a:blip>
          <a:srcRect b="0" l="0" r="0" t="0"/>
          <a:stretch/>
        </p:blipFill>
        <p:spPr>
          <a:xfrm>
            <a:off x="0" y="-202406"/>
            <a:ext cx="190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3" name="Google Shape;183;p10"/>
          <p:cNvSpPr/>
          <p:nvPr/>
        </p:nvSpPr>
        <p:spPr>
          <a:xfrm flipH="1" rot="10800000">
            <a:off x="2" y="0"/>
            <a:ext cx="12191998" cy="1575955"/>
          </a:xfrm>
          <a:prstGeom prst="rect">
            <a:avLst/>
          </a:prstGeom>
          <a:gradFill>
            <a:gsLst>
              <a:gs pos="0">
                <a:srgbClr val="000000">
                  <a:alpha val="95294"/>
                </a:srgbClr>
              </a:gs>
              <a:gs pos="100000">
                <a:srgbClr val="0F4861"/>
              </a:gs>
            </a:gsLst>
            <a:lin ang="6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4" name="Google Shape;184;p10"/>
          <p:cNvSpPr/>
          <p:nvPr/>
        </p:nvSpPr>
        <p:spPr>
          <a:xfrm>
            <a:off x="0" y="0"/>
            <a:ext cx="8128856" cy="1575461"/>
          </a:xfrm>
          <a:prstGeom prst="rect">
            <a:avLst/>
          </a:prstGeom>
          <a:gradFill>
            <a:gsLst>
              <a:gs pos="0">
                <a:srgbClr val="156082">
                  <a:alpha val="40392"/>
                </a:srgbClr>
              </a:gs>
              <a:gs pos="74000">
                <a:srgbClr val="43AFE2">
                  <a:alpha val="0"/>
                </a:srgbClr>
              </a:gs>
              <a:gs pos="100000">
                <a:srgbClr val="43AFE2">
                  <a:alpha val="0"/>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5" name="Google Shape;185;p10"/>
          <p:cNvSpPr/>
          <p:nvPr/>
        </p:nvSpPr>
        <p:spPr>
          <a:xfrm flipH="1">
            <a:off x="-3" y="-1"/>
            <a:ext cx="12192002" cy="1574311"/>
          </a:xfrm>
          <a:prstGeom prst="rect">
            <a:avLst/>
          </a:prstGeom>
          <a:gradFill>
            <a:gsLst>
              <a:gs pos="0">
                <a:srgbClr val="000000">
                  <a:alpha val="62352"/>
                </a:srgbClr>
              </a:gs>
              <a:gs pos="78000">
                <a:srgbClr val="156082">
                  <a:alpha val="14509"/>
                </a:srgbClr>
              </a:gs>
              <a:gs pos="100000">
                <a:srgbClr val="156082">
                  <a:alpha val="14509"/>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6" name="Google Shape;186;p10"/>
          <p:cNvSpPr txBox="1"/>
          <p:nvPr>
            <p:ph type="title"/>
          </p:nvPr>
        </p:nvSpPr>
        <p:spPr>
          <a:xfrm>
            <a:off x="1285867" y="55281"/>
            <a:ext cx="7063721" cy="115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Play"/>
              <a:buNone/>
            </a:pPr>
            <a:r>
              <a:rPr lang="en-US">
                <a:solidFill>
                  <a:srgbClr val="FFFFFF"/>
                </a:solidFill>
                <a:latin typeface="Play"/>
                <a:ea typeface="Play"/>
                <a:cs typeface="Play"/>
                <a:sym typeface="Play"/>
              </a:rPr>
              <a:t>An example of a week</a:t>
            </a:r>
            <a:endParaRPr/>
          </a:p>
        </p:txBody>
      </p:sp>
      <p:sp>
        <p:nvSpPr>
          <p:cNvPr id="187" name="Google Shape;187;p10"/>
          <p:cNvSpPr txBox="1"/>
          <p:nvPr>
            <p:ph idx="12" type="sldNum"/>
          </p:nvPr>
        </p:nvSpPr>
        <p:spPr>
          <a:xfrm>
            <a:off x="11704319" y="6455664"/>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7F7F7F"/>
                </a:solidFill>
              </a:rPr>
              <a:t>‹#›</a:t>
            </a:fld>
            <a:endParaRPr sz="1100">
              <a:solidFill>
                <a:srgbClr val="7F7F7F"/>
              </a:solidFill>
            </a:endParaRPr>
          </a:p>
        </p:txBody>
      </p:sp>
      <p:graphicFrame>
        <p:nvGraphicFramePr>
          <p:cNvPr id="188" name="Google Shape;188;p10"/>
          <p:cNvGraphicFramePr/>
          <p:nvPr/>
        </p:nvGraphicFramePr>
        <p:xfrm>
          <a:off x="1372455" y="1966293"/>
          <a:ext cx="3000000" cy="3000000"/>
        </p:xfrm>
        <a:graphic>
          <a:graphicData uri="http://schemas.openxmlformats.org/drawingml/2006/table">
            <a:tbl>
              <a:tblPr>
                <a:noFill/>
                <a:tableStyleId>{DB26E377-A664-4C1D-A0B0-5E1655A98CBD}</a:tableStyleId>
              </a:tblPr>
              <a:tblGrid>
                <a:gridCol w="979400"/>
                <a:gridCol w="3572200"/>
                <a:gridCol w="3005425"/>
                <a:gridCol w="551700"/>
                <a:gridCol w="1338350"/>
              </a:tblGrid>
              <a:tr h="346975">
                <a:tc rowSpan="2">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4025" marB="64025" marR="64025" marL="64025">
                    <a:solidFill>
                      <a:srgbClr val="C9DAF8"/>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Morning</a:t>
                      </a:r>
                      <a:endParaRPr sz="1100" u="none" cap="none" strike="noStrike"/>
                    </a:p>
                  </a:txBody>
                  <a:tcPr marT="64025" marB="64025" marR="64025" marL="64025">
                    <a:solidFill>
                      <a:srgbClr val="C9DAF8"/>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Afternoon</a:t>
                      </a:r>
                      <a:endParaRPr sz="1100" u="none" cap="none" strike="noStrike"/>
                    </a:p>
                  </a:txBody>
                  <a:tcPr marT="64025" marB="64025" marR="64025" marL="64025">
                    <a:solidFill>
                      <a:srgbClr val="C9DAF8"/>
                    </a:solidFill>
                  </a:tcPr>
                </a:tc>
                <a:tc rowSpan="12">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4025" marB="64025" marR="64025" marL="64025">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rowSpan="3">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With PE: goal setting, feedback &amp; assessment planning</a:t>
                      </a:r>
                      <a:endParaRPr sz="800" u="none" cap="none" strike="noStrike"/>
                    </a:p>
                  </a:txBody>
                  <a:tcPr marT="64025" marB="64025" marR="64025" marL="64025">
                    <a:solidFill>
                      <a:srgbClr val="B6D7A8"/>
                    </a:solidFill>
                  </a:tcPr>
                </a:tc>
              </a:tr>
              <a:tr h="121025">
                <a:tc vMerge="1"/>
                <a:tc vMerge="1"/>
                <a:tc vMerge="1"/>
                <a:tc vMerge="1"/>
                <a:tc vMerge="1"/>
              </a:tr>
              <a:tr h="878475">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Monday</a:t>
                      </a:r>
                      <a:endParaRPr sz="1100" u="none" cap="none" strike="noStrike"/>
                    </a:p>
                  </a:txBody>
                  <a:tcPr marT="64025" marB="64025" marR="64025" marL="64025">
                    <a:solidFill>
                      <a:srgbClr val="CFE2F3"/>
                    </a:solidFill>
                  </a:tcPr>
                </a:tc>
                <a:tc rowSpan="2">
                  <a:txBody>
                    <a:bodyPr/>
                    <a:lstStyle/>
                    <a:p>
                      <a:pPr indent="-298450" lvl="0" marL="457200" marR="0" rtl="0" algn="l">
                        <a:lnSpc>
                          <a:spcPct val="100000"/>
                        </a:lnSpc>
                        <a:spcBef>
                          <a:spcPts val="0"/>
                        </a:spcBef>
                        <a:spcAft>
                          <a:spcPts val="0"/>
                        </a:spcAft>
                        <a:buClr>
                          <a:srgbClr val="000000"/>
                        </a:buClr>
                        <a:buSzPts val="1100"/>
                        <a:buFont typeface="Arial"/>
                        <a:buChar char="●"/>
                      </a:pPr>
                      <a:r>
                        <a:rPr lang="en-US" sz="1100" u="none" cap="none" strike="noStrike"/>
                        <a:t>Refer to your timetable.</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US" sz="1100" u="none" cap="none" strike="noStrike"/>
                        <a:t>Discuss and agree Form BC </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US" sz="1100" u="none" cap="none" strike="noStrike"/>
                        <a:t>Discuss PE expectations: start time, where to meet, hours per day, what feedback is required, knowledge requirement.</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US" sz="1100" u="none" cap="none" strike="noStrike"/>
                        <a:t>Discuss student expectations: when feedback will be received/where.</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US" sz="1100" u="none" cap="none" strike="noStrike"/>
                        <a:t>Agree time and place for Form BC review.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4025" marB="64025" marR="64025" marL="64025">
                    <a:solidFill>
                      <a:srgbClr val="93C47D"/>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4025" marB="64025" marR="64025" marL="64025">
                    <a:solidFill>
                      <a:srgbClr val="FF9900"/>
                    </a:solidFill>
                  </a:tcPr>
                </a:tc>
                <a:tc vMerge="1"/>
                <a:tc vMerge="1"/>
              </a:tr>
              <a:tr h="811700">
                <a:tc vMerge="1"/>
                <a:tc vMerge="1"/>
                <a:tc vMerge="1"/>
                <a:tc vMerge="1"/>
                <a:tc rowSpan="3">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With PE/Tutor/Peer/Self: client centred dietetic related learning and activities</a:t>
                      </a:r>
                      <a:endParaRPr sz="800" u="none" cap="none" strike="noStrike"/>
                    </a:p>
                  </a:txBody>
                  <a:tcPr marT="64025" marB="64025" marR="64025" marL="64025">
                    <a:solidFill>
                      <a:srgbClr val="FF9900"/>
                    </a:solidFill>
                  </a:tcPr>
                </a:tc>
              </a:tr>
              <a:tr h="322575">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Tuesday</a:t>
                      </a:r>
                      <a:endParaRPr sz="1100" u="none" cap="none" strike="noStrike"/>
                    </a:p>
                  </a:txBody>
                  <a:tcPr marT="64025" marB="64025" marR="64025" marL="64025">
                    <a:solidFill>
                      <a:srgbClr val="CFE2F3"/>
                    </a:solidFill>
                  </a:tcPr>
                </a:tc>
                <a:tc gridSpan="2" rowSpan="4">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Tutor visit (try to identify an activity/task to practice)</a:t>
                      </a:r>
                      <a:endParaRPr sz="1100" u="none" cap="none" strike="noStrike"/>
                    </a:p>
                  </a:txBody>
                  <a:tcPr marT="64025" marB="64025" marR="64025" marL="64025">
                    <a:lnB cap="flat" cmpd="sng" w="12700">
                      <a:solidFill>
                        <a:srgbClr val="FF9900"/>
                      </a:solidFill>
                      <a:prstDash val="solid"/>
                      <a:round/>
                      <a:headEnd len="sm" w="sm" type="none"/>
                      <a:tailEnd len="sm" w="sm" type="none"/>
                    </a:lnB>
                    <a:solidFill>
                      <a:srgbClr val="FF9900"/>
                    </a:solidFill>
                  </a:tcPr>
                </a:tc>
                <a:tc rowSpan="4" hMerge="1"/>
                <a:tc vMerge="1"/>
                <a:tc vMerge="1"/>
              </a:tr>
              <a:tr h="96625">
                <a:tc vMerge="1"/>
                <a:tc gridSpan="2" vMerge="1"/>
                <a:tc hMerge="1" vMerge="1"/>
                <a:tc vMerge="1"/>
                <a:tc vMerge="1"/>
              </a:tr>
              <a:tr h="316150">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Wednesday</a:t>
                      </a:r>
                      <a:endParaRPr sz="1100" u="none" cap="none" strike="noStrike"/>
                    </a:p>
                  </a:txBody>
                  <a:tcPr marT="64025" marB="64025" marR="64025" marL="64025">
                    <a:solidFill>
                      <a:srgbClr val="CFE2F3"/>
                    </a:solidFill>
                  </a:tcPr>
                </a:tc>
                <a:tc gridSpan="2" vMerge="1"/>
                <a:tc hMerge="1" vMerge="1"/>
                <a:tc vMerge="1"/>
                <a:tc rowSpan="3">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With Tutor and Peers: consolidation of learning, Clinical reasoning &amp; reflection practice. Peer review.</a:t>
                      </a:r>
                      <a:endParaRPr sz="800" u="none" cap="none" strike="noStrike"/>
                    </a:p>
                  </a:txBody>
                  <a:tcPr marT="64025" marB="64025" marR="64025" marL="64025">
                    <a:solidFill>
                      <a:srgbClr val="EA9999"/>
                    </a:solidFill>
                  </a:tcPr>
                </a:tc>
              </a:tr>
              <a:tr h="316150">
                <a:tc vMerge="1"/>
                <a:tc gridSpan="2" vMerge="1"/>
                <a:tc hMerge="1" vMerge="1"/>
                <a:tc vMerge="1"/>
                <a:tc vMerge="1"/>
              </a:tr>
              <a:tr h="241700">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Thursday</a:t>
                      </a:r>
                      <a:endParaRPr sz="1100" u="none" cap="none" strike="noStrike"/>
                    </a:p>
                  </a:txBody>
                  <a:tcPr marT="64025" marB="64025" marR="64025" marL="64025">
                    <a:solidFill>
                      <a:srgbClr val="CFE2F3"/>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4025" marB="64025" marR="64025" marL="64025">
                    <a:lnT cap="flat" cmpd="sng" w="12700">
                      <a:solidFill>
                        <a:srgbClr val="FF9900"/>
                      </a:solidFill>
                      <a:prstDash val="solid"/>
                      <a:round/>
                      <a:headEnd len="sm" w="sm" type="none"/>
                      <a:tailEnd len="sm" w="sm" type="none"/>
                    </a:lnT>
                    <a:solidFill>
                      <a:srgbClr val="FF9900"/>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Review BC &amp; D.  Get PE signatures!</a:t>
                      </a:r>
                      <a:endParaRPr sz="1100" u="none" cap="none" strike="noStrike"/>
                    </a:p>
                  </a:txBody>
                  <a:tcPr marT="64025" marB="64025" marR="64025" marL="64025">
                    <a:solidFill>
                      <a:srgbClr val="93C47D"/>
                    </a:solidFill>
                  </a:tcPr>
                </a:tc>
                <a:tc vMerge="1"/>
                <a:tc vMerge="1"/>
              </a:tr>
              <a:tr h="157925">
                <a:tc vMerge="1"/>
                <a:tc vMerge="1"/>
                <a:tc vMerge="1"/>
                <a:tc vMerge="1"/>
                <a:tc rowSpan="3">
                  <a:txBody>
                    <a:bodyPr/>
                    <a:lstStyle/>
                    <a:p>
                      <a:pPr indent="0" lvl="0" marL="0" marR="0" rtl="0" algn="l">
                        <a:lnSpc>
                          <a:spcPct val="100000"/>
                        </a:lnSpc>
                        <a:spcBef>
                          <a:spcPts val="0"/>
                        </a:spcBef>
                        <a:spcAft>
                          <a:spcPts val="0"/>
                        </a:spcAft>
                        <a:buClr>
                          <a:srgbClr val="000000"/>
                        </a:buClr>
                        <a:buSzPts val="800"/>
                        <a:buFont typeface="Arial"/>
                        <a:buNone/>
                      </a:pPr>
                      <a:r>
                        <a:rPr lang="en-US" sz="800" u="none" cap="none" strike="noStrike"/>
                        <a:t>Self directed time</a:t>
                      </a:r>
                      <a:endParaRPr sz="800" u="none" cap="none" strike="noStrike"/>
                    </a:p>
                  </a:txBody>
                  <a:tcPr marT="64025" marB="64025" marR="64025" marL="64025"/>
                </a:tc>
              </a:tr>
              <a:tr h="421425">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Friday</a:t>
                      </a:r>
                      <a:endParaRPr sz="1100" u="none" cap="none" strike="noStrike"/>
                    </a:p>
                  </a:txBody>
                  <a:tcPr marT="64025" marB="64025" marR="64025" marL="64025">
                    <a:solidFill>
                      <a:srgbClr val="CFE2F3"/>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4025" marB="64025" marR="64025" marL="64025">
                    <a:solidFill>
                      <a:srgbClr val="EA9999"/>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Pre reading for next week.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Insert relevant examples into PAF/PROF</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Add to portfolio content.  Competence checklist-LO’s for next week.</a:t>
                      </a:r>
                      <a:endParaRPr sz="1100" u="none" cap="none" strike="noStrike"/>
                    </a:p>
                  </a:txBody>
                  <a:tcPr marT="64025" marB="64025" marR="64025" marL="64025"/>
                </a:tc>
                <a:tc vMerge="1"/>
                <a:tc vMerge="1"/>
              </a:tr>
              <a:tr h="421425">
                <a:tc vMerge="1"/>
                <a:tc vMerge="1"/>
                <a:tc vMerge="1"/>
                <a:tc vMerge="1"/>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192" name="Shape 192"/>
        <p:cNvGrpSpPr/>
        <p:nvPr/>
      </p:nvGrpSpPr>
      <p:grpSpPr>
        <a:xfrm>
          <a:off x="0" y="0"/>
          <a:ext cx="0" cy="0"/>
          <a:chOff x="0" y="0"/>
          <a:chExt cx="0" cy="0"/>
        </a:xfrm>
      </p:grpSpPr>
      <p:sp>
        <p:nvSpPr>
          <p:cNvPr id="193" name="Google Shape;19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solidFill>
                  <a:schemeClr val="lt1"/>
                </a:solidFill>
              </a:rPr>
              <a:t>Why is Feedback Important?</a:t>
            </a:r>
            <a:endParaRPr>
              <a:solidFill>
                <a:schemeClr val="lt1"/>
              </a:solidFill>
            </a:endParaRPr>
          </a:p>
        </p:txBody>
      </p:sp>
      <p:sp>
        <p:nvSpPr>
          <p:cNvPr id="194" name="Google Shape;194;p11"/>
          <p:cNvSpPr txBox="1"/>
          <p:nvPr>
            <p:ph idx="1" type="body"/>
          </p:nvPr>
        </p:nvSpPr>
        <p:spPr>
          <a:xfrm>
            <a:off x="814754"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82550" rtl="0" algn="l">
              <a:lnSpc>
                <a:spcPct val="90000"/>
              </a:lnSpc>
              <a:spcBef>
                <a:spcPts val="0"/>
              </a:spcBef>
              <a:spcAft>
                <a:spcPts val="0"/>
              </a:spcAft>
              <a:buClr>
                <a:srgbClr val="000000"/>
              </a:buClr>
              <a:buSzPts val="2000"/>
              <a:buNone/>
            </a:pPr>
            <a:r>
              <a:rPr b="1" lang="en-US" sz="2800">
                <a:solidFill>
                  <a:schemeClr val="lt1"/>
                </a:solidFill>
              </a:rPr>
              <a:t>Feedback can help  </a:t>
            </a:r>
            <a:r>
              <a:rPr b="1" i="1" lang="en-US" sz="2800">
                <a:solidFill>
                  <a:schemeClr val="lt1"/>
                </a:solidFill>
              </a:rPr>
              <a:t>focus effort</a:t>
            </a:r>
            <a:r>
              <a:rPr b="1" lang="en-US" sz="2800">
                <a:solidFill>
                  <a:schemeClr val="lt1"/>
                </a:solidFill>
              </a:rPr>
              <a:t>, </a:t>
            </a:r>
            <a:r>
              <a:rPr lang="en-US" sz="2800">
                <a:solidFill>
                  <a:schemeClr val="lt1"/>
                </a:solidFill>
              </a:rPr>
              <a:t>so your energies are concentrated on where they're most needed. </a:t>
            </a:r>
            <a:endParaRPr>
              <a:solidFill>
                <a:schemeClr val="lt1"/>
              </a:solidFill>
            </a:endParaRPr>
          </a:p>
          <a:p>
            <a:pPr indent="0" lvl="0" marL="82550" rtl="0" algn="l">
              <a:lnSpc>
                <a:spcPct val="90000"/>
              </a:lnSpc>
              <a:spcBef>
                <a:spcPts val="813"/>
              </a:spcBef>
              <a:spcAft>
                <a:spcPts val="0"/>
              </a:spcAft>
              <a:buClr>
                <a:srgbClr val="000000"/>
              </a:buClr>
              <a:buSzPts val="2000"/>
              <a:buNone/>
            </a:pPr>
            <a:r>
              <a:t/>
            </a:r>
            <a:endParaRPr b="1" sz="2800">
              <a:solidFill>
                <a:schemeClr val="lt1"/>
              </a:solidFill>
            </a:endParaRPr>
          </a:p>
          <a:p>
            <a:pPr indent="0" lvl="0" marL="82550" rtl="0" algn="l">
              <a:lnSpc>
                <a:spcPct val="90000"/>
              </a:lnSpc>
              <a:spcBef>
                <a:spcPts val="813"/>
              </a:spcBef>
              <a:spcAft>
                <a:spcPts val="0"/>
              </a:spcAft>
              <a:buClr>
                <a:srgbClr val="000000"/>
              </a:buClr>
              <a:buSzPts val="2000"/>
              <a:buNone/>
            </a:pPr>
            <a:r>
              <a:rPr b="1" lang="en-US" sz="2800">
                <a:solidFill>
                  <a:schemeClr val="lt1"/>
                </a:solidFill>
              </a:rPr>
              <a:t>Feedback is</a:t>
            </a:r>
            <a:r>
              <a:rPr b="1" i="1" lang="en-US" sz="2800">
                <a:solidFill>
                  <a:schemeClr val="lt1"/>
                </a:solidFill>
              </a:rPr>
              <a:t> performance-enhancing</a:t>
            </a:r>
            <a:r>
              <a:rPr lang="en-US" sz="2800">
                <a:solidFill>
                  <a:schemeClr val="lt1"/>
                </a:solidFill>
              </a:rPr>
              <a:t>. It can help you to improve the overall quality of your work or to reach a particular target or a standard that presents a real challenge.</a:t>
            </a:r>
            <a:endParaRPr>
              <a:solidFill>
                <a:schemeClr val="lt1"/>
              </a:solidFill>
            </a:endParaRPr>
          </a:p>
          <a:p>
            <a:pPr indent="0" lvl="0" marL="82550" rtl="0" algn="l">
              <a:lnSpc>
                <a:spcPct val="90000"/>
              </a:lnSpc>
              <a:spcBef>
                <a:spcPts val="813"/>
              </a:spcBef>
              <a:spcAft>
                <a:spcPts val="0"/>
              </a:spcAft>
              <a:buClr>
                <a:srgbClr val="000000"/>
              </a:buClr>
              <a:buSzPts val="2000"/>
              <a:buNone/>
            </a:pPr>
            <a:r>
              <a:t/>
            </a:r>
            <a:endParaRPr b="1" sz="2800">
              <a:solidFill>
                <a:schemeClr val="lt1"/>
              </a:solidFill>
            </a:endParaRPr>
          </a:p>
          <a:p>
            <a:pPr indent="0" lvl="0" marL="82550" rtl="0" algn="l">
              <a:lnSpc>
                <a:spcPct val="90000"/>
              </a:lnSpc>
              <a:spcBef>
                <a:spcPts val="813"/>
              </a:spcBef>
              <a:spcAft>
                <a:spcPts val="0"/>
              </a:spcAft>
              <a:buClr>
                <a:srgbClr val="000000"/>
              </a:buClr>
              <a:buSzPts val="2000"/>
              <a:buNone/>
            </a:pPr>
            <a:r>
              <a:rPr b="1" lang="en-US" sz="2800">
                <a:solidFill>
                  <a:schemeClr val="lt1"/>
                </a:solidFill>
              </a:rPr>
              <a:t>Feedback is </a:t>
            </a:r>
            <a:r>
              <a:rPr b="1" i="1" lang="en-US" sz="2800">
                <a:solidFill>
                  <a:schemeClr val="lt1"/>
                </a:solidFill>
              </a:rPr>
              <a:t>motivational</a:t>
            </a:r>
            <a:r>
              <a:rPr b="1" lang="en-US" sz="2800">
                <a:solidFill>
                  <a:schemeClr val="lt1"/>
                </a:solidFill>
              </a:rPr>
              <a:t>.</a:t>
            </a:r>
            <a:r>
              <a:rPr lang="en-US" sz="2800">
                <a:solidFill>
                  <a:schemeClr val="lt1"/>
                </a:solidFill>
              </a:rPr>
              <a:t>  It's reassuring to know that you're doing OK, and great to have a pat on the back when you've done really well.  And if you are in danger of falling behind, feedback can be a spur to taking prompt action.</a:t>
            </a:r>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199" name="Shape 199"/>
        <p:cNvGrpSpPr/>
        <p:nvPr/>
      </p:nvGrpSpPr>
      <p:grpSpPr>
        <a:xfrm>
          <a:off x="0" y="0"/>
          <a:ext cx="0" cy="0"/>
          <a:chOff x="0" y="0"/>
          <a:chExt cx="0" cy="0"/>
        </a:xfrm>
      </p:grpSpPr>
      <p:sp>
        <p:nvSpPr>
          <p:cNvPr id="200" name="Google Shape;200;p12"/>
          <p:cNvSpPr/>
          <p:nvPr/>
        </p:nvSpPr>
        <p:spPr>
          <a:xfrm>
            <a:off x="1431927" y="642939"/>
            <a:ext cx="9327825" cy="2237625"/>
          </a:xfrm>
          <a:prstGeom prst="rect">
            <a:avLst/>
          </a:prstGeom>
          <a:gradFill>
            <a:gsLst>
              <a:gs pos="0">
                <a:srgbClr val="3865B4"/>
              </a:gs>
              <a:gs pos="25000">
                <a:srgbClr val="3865B4"/>
              </a:gs>
              <a:gs pos="94000">
                <a:srgbClr val="3A3838"/>
              </a:gs>
              <a:gs pos="100000">
                <a:srgbClr val="3A3838"/>
              </a:gs>
            </a:gsLst>
            <a:lin ang="4199895"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rgbClr val="FFFFFF"/>
              </a:solidFill>
              <a:latin typeface="Calibri"/>
              <a:ea typeface="Calibri"/>
              <a:cs typeface="Calibri"/>
              <a:sym typeface="Calibri"/>
            </a:endParaRPr>
          </a:p>
        </p:txBody>
      </p:sp>
      <p:pic>
        <p:nvPicPr>
          <p:cNvPr id="201" name="Google Shape;201;p12"/>
          <p:cNvPicPr preferRelativeResize="0"/>
          <p:nvPr/>
        </p:nvPicPr>
        <p:blipFill rotWithShape="1">
          <a:blip r:embed="rId3">
            <a:alphaModFix/>
          </a:blip>
          <a:srcRect b="0" l="0" r="0" t="0"/>
          <a:stretch/>
        </p:blipFill>
        <p:spPr>
          <a:xfrm>
            <a:off x="1143000" y="642939"/>
            <a:ext cx="9906000" cy="5572125"/>
          </a:xfrm>
          <a:prstGeom prst="rect">
            <a:avLst/>
          </a:prstGeom>
          <a:noFill/>
          <a:ln>
            <a:noFill/>
          </a:ln>
        </p:spPr>
      </p:pic>
      <p:sp>
        <p:nvSpPr>
          <p:cNvPr id="202" name="Google Shape;202;p12"/>
          <p:cNvSpPr txBox="1"/>
          <p:nvPr>
            <p:ph type="title"/>
          </p:nvPr>
        </p:nvSpPr>
        <p:spPr>
          <a:xfrm>
            <a:off x="2101406" y="1311594"/>
            <a:ext cx="7986713" cy="1077375"/>
          </a:xfrm>
          <a:prstGeom prst="rect">
            <a:avLst/>
          </a:prstGeom>
          <a:noFill/>
          <a:ln>
            <a:noFill/>
          </a:ln>
        </p:spPr>
        <p:txBody>
          <a:bodyPr anchorCtr="0" anchor="ctr" bIns="37125" lIns="74275" spcFirstLastPara="1" rIns="74275" wrap="square" tIns="37125">
            <a:normAutofit fontScale="90000"/>
          </a:bodyPr>
          <a:lstStyle/>
          <a:p>
            <a:pPr indent="0" lvl="0" marL="0" rtl="0" algn="ctr">
              <a:lnSpc>
                <a:spcPct val="90000"/>
              </a:lnSpc>
              <a:spcBef>
                <a:spcPts val="0"/>
              </a:spcBef>
              <a:spcAft>
                <a:spcPts val="0"/>
              </a:spcAft>
              <a:buClr>
                <a:srgbClr val="FFFFFF"/>
              </a:buClr>
              <a:buSzPct val="86419"/>
              <a:buFont typeface="Play"/>
              <a:buNone/>
            </a:pPr>
            <a:r>
              <a:rPr b="1" lang="en-US" sz="3600">
                <a:solidFill>
                  <a:srgbClr val="FFFFFF"/>
                </a:solidFill>
              </a:rPr>
              <a:t>Reflective Feedback Conversations</a:t>
            </a:r>
            <a:br>
              <a:rPr lang="en-US" sz="2275">
                <a:solidFill>
                  <a:srgbClr val="FFFFFF"/>
                </a:solidFill>
              </a:rPr>
            </a:br>
            <a:r>
              <a:rPr i="1" lang="en-US" sz="2275">
                <a:solidFill>
                  <a:srgbClr val="FFFFFF"/>
                </a:solidFill>
              </a:rPr>
              <a:t>collaboratively constructed conversation about student performance or progress</a:t>
            </a:r>
            <a:endParaRPr i="1" sz="2275">
              <a:solidFill>
                <a:srgbClr val="FFFFFF"/>
              </a:solidFill>
            </a:endParaRPr>
          </a:p>
        </p:txBody>
      </p:sp>
      <p:sp>
        <p:nvSpPr>
          <p:cNvPr id="203" name="Google Shape;203;p12"/>
          <p:cNvSpPr txBox="1"/>
          <p:nvPr>
            <p:ph idx="1" type="body"/>
          </p:nvPr>
        </p:nvSpPr>
        <p:spPr>
          <a:xfrm>
            <a:off x="1796796" y="2940216"/>
            <a:ext cx="4165688" cy="2622506"/>
          </a:xfrm>
          <a:prstGeom prst="rect">
            <a:avLst/>
          </a:prstGeom>
          <a:noFill/>
          <a:ln>
            <a:noFill/>
          </a:ln>
        </p:spPr>
        <p:txBody>
          <a:bodyPr anchorCtr="0" anchor="ctr" bIns="37125" lIns="74275" spcFirstLastPara="1" rIns="74275" wrap="square" tIns="37125">
            <a:normAutofit/>
          </a:bodyPr>
          <a:lstStyle/>
          <a:p>
            <a:pPr indent="-185738" lvl="0" marL="185738" rtl="0" algn="l">
              <a:lnSpc>
                <a:spcPct val="90000"/>
              </a:lnSpc>
              <a:spcBef>
                <a:spcPts val="0"/>
              </a:spcBef>
              <a:spcAft>
                <a:spcPts val="0"/>
              </a:spcAft>
              <a:buClr>
                <a:srgbClr val="000000"/>
              </a:buClr>
              <a:buSzPts val="1900"/>
              <a:buChar char="•"/>
            </a:pPr>
            <a:r>
              <a:rPr b="1" lang="en-US" sz="1544">
                <a:solidFill>
                  <a:srgbClr val="000000"/>
                </a:solidFill>
              </a:rPr>
              <a:t>Step 1. </a:t>
            </a:r>
            <a:r>
              <a:rPr lang="en-US" sz="1544">
                <a:solidFill>
                  <a:srgbClr val="000000"/>
                </a:solidFill>
              </a:rPr>
              <a:t>Learner states what was good about their performance</a:t>
            </a:r>
            <a:endParaRPr/>
          </a:p>
          <a:p>
            <a:pPr indent="-185738" lvl="0" marL="185738" rtl="0" algn="l">
              <a:lnSpc>
                <a:spcPct val="90000"/>
              </a:lnSpc>
              <a:spcBef>
                <a:spcPts val="813"/>
              </a:spcBef>
              <a:spcAft>
                <a:spcPts val="0"/>
              </a:spcAft>
              <a:buClr>
                <a:srgbClr val="000000"/>
              </a:buClr>
              <a:buSzPts val="1900"/>
              <a:buChar char="•"/>
            </a:pPr>
            <a:r>
              <a:rPr b="1" lang="en-US" sz="1544">
                <a:solidFill>
                  <a:srgbClr val="000000"/>
                </a:solidFill>
              </a:rPr>
              <a:t>Step 2. </a:t>
            </a:r>
            <a:r>
              <a:rPr lang="en-US" sz="1544">
                <a:solidFill>
                  <a:srgbClr val="000000"/>
                </a:solidFill>
              </a:rPr>
              <a:t>Teacher states areas of agreement and elaborates on good performance</a:t>
            </a:r>
            <a:endParaRPr/>
          </a:p>
          <a:p>
            <a:pPr indent="-185738" lvl="0" marL="185738" rtl="0" algn="l">
              <a:lnSpc>
                <a:spcPct val="90000"/>
              </a:lnSpc>
              <a:spcBef>
                <a:spcPts val="813"/>
              </a:spcBef>
              <a:spcAft>
                <a:spcPts val="0"/>
              </a:spcAft>
              <a:buClr>
                <a:srgbClr val="000000"/>
              </a:buClr>
              <a:buSzPts val="1900"/>
              <a:buChar char="•"/>
            </a:pPr>
            <a:r>
              <a:rPr b="1" lang="en-US" sz="1544">
                <a:solidFill>
                  <a:srgbClr val="000000"/>
                </a:solidFill>
              </a:rPr>
              <a:t>Step 3. </a:t>
            </a:r>
            <a:r>
              <a:rPr lang="en-US" sz="1544">
                <a:solidFill>
                  <a:srgbClr val="000000"/>
                </a:solidFill>
              </a:rPr>
              <a:t>Learner states what was not correct or could have been improved</a:t>
            </a:r>
            <a:endParaRPr/>
          </a:p>
          <a:p>
            <a:pPr indent="-185738" lvl="0" marL="185738" rtl="0" algn="l">
              <a:lnSpc>
                <a:spcPct val="90000"/>
              </a:lnSpc>
              <a:spcBef>
                <a:spcPts val="813"/>
              </a:spcBef>
              <a:spcAft>
                <a:spcPts val="0"/>
              </a:spcAft>
              <a:buClr>
                <a:srgbClr val="000000"/>
              </a:buClr>
              <a:buSzPts val="1900"/>
              <a:buChar char="•"/>
            </a:pPr>
            <a:r>
              <a:rPr b="1" lang="en-US" sz="1544">
                <a:solidFill>
                  <a:srgbClr val="000000"/>
                </a:solidFill>
              </a:rPr>
              <a:t>Step 4. </a:t>
            </a:r>
            <a:r>
              <a:rPr lang="en-US" sz="1544">
                <a:solidFill>
                  <a:srgbClr val="000000"/>
                </a:solidFill>
              </a:rPr>
              <a:t>Teacher provides guidance on what he/she could have improved and how this could be done next time</a:t>
            </a:r>
            <a:endParaRPr/>
          </a:p>
          <a:p>
            <a:pPr indent="-87709" lvl="0" marL="185738" rtl="0" algn="l">
              <a:lnSpc>
                <a:spcPct val="90000"/>
              </a:lnSpc>
              <a:spcBef>
                <a:spcPts val="813"/>
              </a:spcBef>
              <a:spcAft>
                <a:spcPts val="0"/>
              </a:spcAft>
              <a:buClr>
                <a:schemeClr val="dk1"/>
              </a:buClr>
              <a:buSzPts val="1900"/>
              <a:buNone/>
            </a:pPr>
            <a:r>
              <a:t/>
            </a:r>
            <a:endParaRPr sz="1544">
              <a:solidFill>
                <a:srgbClr val="000000"/>
              </a:solidFill>
            </a:endParaRPr>
          </a:p>
        </p:txBody>
      </p:sp>
      <p:pic>
        <p:nvPicPr>
          <p:cNvPr id="204" name="Google Shape;204;p12"/>
          <p:cNvPicPr preferRelativeResize="0"/>
          <p:nvPr/>
        </p:nvPicPr>
        <p:blipFill rotWithShape="1">
          <a:blip r:embed="rId4">
            <a:alphaModFix/>
          </a:blip>
          <a:srcRect b="0" l="0" r="0" t="0"/>
          <a:stretch/>
        </p:blipFill>
        <p:spPr>
          <a:xfrm>
            <a:off x="6366871" y="3002626"/>
            <a:ext cx="4025687" cy="2505991"/>
          </a:xfrm>
          <a:prstGeom prst="rect">
            <a:avLst/>
          </a:prstGeom>
          <a:noFill/>
          <a:ln>
            <a:noFill/>
          </a:ln>
        </p:spPr>
      </p:pic>
      <p:sp>
        <p:nvSpPr>
          <p:cNvPr id="205" name="Google Shape;205;p12"/>
          <p:cNvSpPr txBox="1"/>
          <p:nvPr>
            <p:ph idx="12" type="sldNum"/>
          </p:nvPr>
        </p:nvSpPr>
        <p:spPr>
          <a:xfrm>
            <a:off x="8139113" y="5807472"/>
            <a:ext cx="2228850" cy="296644"/>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09" name="Shape 209"/>
        <p:cNvGrpSpPr/>
        <p:nvPr/>
      </p:nvGrpSpPr>
      <p:grpSpPr>
        <a:xfrm>
          <a:off x="0" y="0"/>
          <a:ext cx="0" cy="0"/>
          <a:chOff x="0" y="0"/>
          <a:chExt cx="0" cy="0"/>
        </a:xfrm>
      </p:grpSpPr>
      <p:sp>
        <p:nvSpPr>
          <p:cNvPr id="210" name="Google Shape;210;p13"/>
          <p:cNvSpPr/>
          <p:nvPr/>
        </p:nvSpPr>
        <p:spPr>
          <a:xfrm>
            <a:off x="1431927" y="642939"/>
            <a:ext cx="9327825" cy="2237625"/>
          </a:xfrm>
          <a:prstGeom prst="rect">
            <a:avLst/>
          </a:prstGeom>
          <a:gradFill>
            <a:gsLst>
              <a:gs pos="0">
                <a:srgbClr val="3865B4"/>
              </a:gs>
              <a:gs pos="25000">
                <a:srgbClr val="3865B4"/>
              </a:gs>
              <a:gs pos="94000">
                <a:srgbClr val="3A3838"/>
              </a:gs>
              <a:gs pos="100000">
                <a:srgbClr val="3A3838"/>
              </a:gs>
            </a:gsLst>
            <a:lin ang="4199895"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rgbClr val="FFFFFF"/>
              </a:solidFill>
              <a:latin typeface="Calibri"/>
              <a:ea typeface="Calibri"/>
              <a:cs typeface="Calibri"/>
              <a:sym typeface="Calibri"/>
            </a:endParaRPr>
          </a:p>
        </p:txBody>
      </p:sp>
      <p:pic>
        <p:nvPicPr>
          <p:cNvPr id="211" name="Google Shape;211;p13"/>
          <p:cNvPicPr preferRelativeResize="0"/>
          <p:nvPr/>
        </p:nvPicPr>
        <p:blipFill rotWithShape="1">
          <a:blip r:embed="rId3">
            <a:alphaModFix/>
          </a:blip>
          <a:srcRect b="0" l="0" r="0" t="0"/>
          <a:stretch/>
        </p:blipFill>
        <p:spPr>
          <a:xfrm>
            <a:off x="1143000" y="642939"/>
            <a:ext cx="9906000" cy="5572125"/>
          </a:xfrm>
          <a:prstGeom prst="rect">
            <a:avLst/>
          </a:prstGeom>
          <a:noFill/>
          <a:ln>
            <a:noFill/>
          </a:ln>
        </p:spPr>
      </p:pic>
      <p:sp>
        <p:nvSpPr>
          <p:cNvPr id="212" name="Google Shape;212;p13"/>
          <p:cNvSpPr txBox="1"/>
          <p:nvPr>
            <p:ph type="title"/>
          </p:nvPr>
        </p:nvSpPr>
        <p:spPr>
          <a:xfrm>
            <a:off x="2101406" y="1311594"/>
            <a:ext cx="7986713" cy="1077375"/>
          </a:xfrm>
          <a:prstGeom prst="rect">
            <a:avLst/>
          </a:prstGeom>
          <a:noFill/>
          <a:ln>
            <a:noFill/>
          </a:ln>
        </p:spPr>
        <p:txBody>
          <a:bodyPr anchorCtr="0" anchor="ctr" bIns="37125" lIns="74275" spcFirstLastPara="1" rIns="74275" wrap="square" tIns="37125">
            <a:normAutofit/>
          </a:bodyPr>
          <a:lstStyle/>
          <a:p>
            <a:pPr indent="0" lvl="0" marL="0" rtl="0" algn="ctr">
              <a:lnSpc>
                <a:spcPct val="90000"/>
              </a:lnSpc>
              <a:spcBef>
                <a:spcPts val="0"/>
              </a:spcBef>
              <a:spcAft>
                <a:spcPts val="0"/>
              </a:spcAft>
              <a:buClr>
                <a:srgbClr val="FFFFFF"/>
              </a:buClr>
              <a:buSzPts val="4000"/>
              <a:buFont typeface="Play"/>
              <a:buNone/>
            </a:pPr>
            <a:r>
              <a:rPr lang="en-US">
                <a:solidFill>
                  <a:srgbClr val="FFFFFF"/>
                </a:solidFill>
              </a:rPr>
              <a:t>Tips for giving feedback</a:t>
            </a:r>
            <a:endParaRPr/>
          </a:p>
        </p:txBody>
      </p:sp>
      <p:sp>
        <p:nvSpPr>
          <p:cNvPr id="213" name="Google Shape;213;p13"/>
          <p:cNvSpPr txBox="1"/>
          <p:nvPr>
            <p:ph idx="1" type="body"/>
          </p:nvPr>
        </p:nvSpPr>
        <p:spPr>
          <a:xfrm>
            <a:off x="1796796" y="2720877"/>
            <a:ext cx="8684569" cy="3383239"/>
          </a:xfrm>
          <a:prstGeom prst="rect">
            <a:avLst/>
          </a:prstGeom>
          <a:noFill/>
          <a:ln>
            <a:noFill/>
          </a:ln>
        </p:spPr>
        <p:txBody>
          <a:bodyPr anchorCtr="0" anchor="ctr" bIns="37125" lIns="74275" spcFirstLastPara="1" rIns="74275" wrap="square" tIns="37125">
            <a:noAutofit/>
          </a:bodyPr>
          <a:lstStyle/>
          <a:p>
            <a:pPr indent="-232172" lvl="0" marL="232172" rtl="0" algn="l">
              <a:lnSpc>
                <a:spcPct val="90000"/>
              </a:lnSpc>
              <a:spcBef>
                <a:spcPts val="813"/>
              </a:spcBef>
              <a:spcAft>
                <a:spcPts val="0"/>
              </a:spcAft>
              <a:buClr>
                <a:schemeClr val="dk1"/>
              </a:buClr>
              <a:buSzPts val="1600"/>
              <a:buChar char="•"/>
            </a:pPr>
            <a:r>
              <a:rPr lang="en-US" sz="1600"/>
              <a:t>Be clear about what you are giving feedback on and link this to the learner’s overall professional development and/or learning outcomes.</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Give feedback as soon after the event as possible.</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Focus on the positive, yet include areas for improvement ( 3 stars and a wish)</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Feedback needs to be given privately wherever possible, especially negative feedback.</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Feedback needs to be part of the overall communication process and ‘developmental dialogue’. Use skills such as rapport or mirroring, developing respect and trust with the learner.</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Stay in the ‘here and now’, don’t bring up old concerns or previous mistakes, unless this is to highlight a pattern of behaviours.</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Focus on behaviours that can be changed, not personality traits.</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Talk about and describe specific behaviours, giving examples where possible and do not evaluate or assume motives.</a:t>
            </a:r>
            <a:endParaRPr sz="1600">
              <a:solidFill>
                <a:srgbClr val="000000"/>
              </a:solidFill>
            </a:endParaRPr>
          </a:p>
        </p:txBody>
      </p:sp>
      <p:sp>
        <p:nvSpPr>
          <p:cNvPr id="214" name="Google Shape;214;p13"/>
          <p:cNvSpPr txBox="1"/>
          <p:nvPr>
            <p:ph idx="12" type="sldNum"/>
          </p:nvPr>
        </p:nvSpPr>
        <p:spPr>
          <a:xfrm>
            <a:off x="8139113" y="5807472"/>
            <a:ext cx="2228850" cy="296644"/>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18" name="Shape 218"/>
        <p:cNvGrpSpPr/>
        <p:nvPr/>
      </p:nvGrpSpPr>
      <p:grpSpPr>
        <a:xfrm>
          <a:off x="0" y="0"/>
          <a:ext cx="0" cy="0"/>
          <a:chOff x="0" y="0"/>
          <a:chExt cx="0" cy="0"/>
        </a:xfrm>
      </p:grpSpPr>
      <p:sp>
        <p:nvSpPr>
          <p:cNvPr id="219" name="Google Shape;219;p14"/>
          <p:cNvSpPr/>
          <p:nvPr/>
        </p:nvSpPr>
        <p:spPr>
          <a:xfrm>
            <a:off x="1431927" y="642939"/>
            <a:ext cx="9327825" cy="2237625"/>
          </a:xfrm>
          <a:prstGeom prst="rect">
            <a:avLst/>
          </a:prstGeom>
          <a:gradFill>
            <a:gsLst>
              <a:gs pos="0">
                <a:srgbClr val="3865B4"/>
              </a:gs>
              <a:gs pos="25000">
                <a:srgbClr val="3865B4"/>
              </a:gs>
              <a:gs pos="94000">
                <a:srgbClr val="3A3838"/>
              </a:gs>
              <a:gs pos="100000">
                <a:srgbClr val="3A3838"/>
              </a:gs>
            </a:gsLst>
            <a:lin ang="4199895"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rgbClr val="FFFFFF"/>
              </a:solidFill>
              <a:latin typeface="Calibri"/>
              <a:ea typeface="Calibri"/>
              <a:cs typeface="Calibri"/>
              <a:sym typeface="Calibri"/>
            </a:endParaRPr>
          </a:p>
        </p:txBody>
      </p:sp>
      <p:pic>
        <p:nvPicPr>
          <p:cNvPr id="220" name="Google Shape;220;p14"/>
          <p:cNvPicPr preferRelativeResize="0"/>
          <p:nvPr/>
        </p:nvPicPr>
        <p:blipFill rotWithShape="1">
          <a:blip r:embed="rId3">
            <a:alphaModFix/>
          </a:blip>
          <a:srcRect b="0" l="0" r="0" t="0"/>
          <a:stretch/>
        </p:blipFill>
        <p:spPr>
          <a:xfrm>
            <a:off x="1141762" y="504092"/>
            <a:ext cx="9906000" cy="5849816"/>
          </a:xfrm>
          <a:prstGeom prst="rect">
            <a:avLst/>
          </a:prstGeom>
          <a:noFill/>
          <a:ln>
            <a:noFill/>
          </a:ln>
        </p:spPr>
      </p:pic>
      <p:sp>
        <p:nvSpPr>
          <p:cNvPr id="221" name="Google Shape;221;p14"/>
          <p:cNvSpPr txBox="1"/>
          <p:nvPr>
            <p:ph type="title"/>
          </p:nvPr>
        </p:nvSpPr>
        <p:spPr>
          <a:xfrm>
            <a:off x="2101406" y="1311594"/>
            <a:ext cx="7986713" cy="1077375"/>
          </a:xfrm>
          <a:prstGeom prst="rect">
            <a:avLst/>
          </a:prstGeom>
          <a:noFill/>
          <a:ln>
            <a:noFill/>
          </a:ln>
        </p:spPr>
        <p:txBody>
          <a:bodyPr anchorCtr="0" anchor="ctr" bIns="37125" lIns="74275" spcFirstLastPara="1" rIns="74275" wrap="square" tIns="37125">
            <a:normAutofit/>
          </a:bodyPr>
          <a:lstStyle/>
          <a:p>
            <a:pPr indent="0" lvl="0" marL="0" rtl="0" algn="ctr">
              <a:lnSpc>
                <a:spcPct val="90000"/>
              </a:lnSpc>
              <a:spcBef>
                <a:spcPts val="0"/>
              </a:spcBef>
              <a:spcAft>
                <a:spcPts val="0"/>
              </a:spcAft>
              <a:buClr>
                <a:srgbClr val="FFFFFF"/>
              </a:buClr>
              <a:buSzPts val="4000"/>
              <a:buFont typeface="Play"/>
              <a:buNone/>
            </a:pPr>
            <a:r>
              <a:rPr lang="en-US">
                <a:solidFill>
                  <a:srgbClr val="FFFFFF"/>
                </a:solidFill>
              </a:rPr>
              <a:t>Tips for giving feedback</a:t>
            </a:r>
            <a:endParaRPr/>
          </a:p>
        </p:txBody>
      </p:sp>
      <p:sp>
        <p:nvSpPr>
          <p:cNvPr id="222" name="Google Shape;222;p14"/>
          <p:cNvSpPr txBox="1"/>
          <p:nvPr>
            <p:ph idx="1" type="body"/>
          </p:nvPr>
        </p:nvSpPr>
        <p:spPr>
          <a:xfrm>
            <a:off x="1796795" y="2662835"/>
            <a:ext cx="9129113" cy="3691073"/>
          </a:xfrm>
          <a:prstGeom prst="rect">
            <a:avLst/>
          </a:prstGeom>
          <a:noFill/>
          <a:ln>
            <a:noFill/>
          </a:ln>
        </p:spPr>
        <p:txBody>
          <a:bodyPr anchorCtr="0" anchor="ctr" bIns="37125" lIns="74275" spcFirstLastPara="1" rIns="74275" wrap="square" tIns="37125">
            <a:normAutofit/>
          </a:bodyPr>
          <a:lstStyle/>
          <a:p>
            <a:pPr indent="-185738" lvl="0" marL="185738" rtl="0" algn="l">
              <a:lnSpc>
                <a:spcPct val="90000"/>
              </a:lnSpc>
              <a:spcBef>
                <a:spcPts val="0"/>
              </a:spcBef>
              <a:spcAft>
                <a:spcPts val="0"/>
              </a:spcAft>
              <a:buClr>
                <a:srgbClr val="000000"/>
              </a:buClr>
              <a:buSzPts val="1600"/>
              <a:buChar char="•"/>
            </a:pPr>
            <a:r>
              <a:rPr lang="en-US" sz="1600">
                <a:solidFill>
                  <a:srgbClr val="000000"/>
                </a:solidFill>
              </a:rPr>
              <a:t>Use ‘I’ and give your experience of the behaviour  (‘When you said…, I thought that you were…’).</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When giving negative feedback, suggest alternative behaviours.</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Feedback is for the recipient, not the giver – be sensitive to the impact of your message.</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Consider the content of the message, the process of giving feedback and the congruence between your verbal and non-verbal messages.</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Encourage reflection. This will involve posing open questions such as:</a:t>
            </a:r>
            <a:endParaRPr sz="1600"/>
          </a:p>
          <a:p>
            <a:pPr indent="0" lvl="0" marL="0" rtl="0" algn="l">
              <a:lnSpc>
                <a:spcPct val="90000"/>
              </a:lnSpc>
              <a:spcBef>
                <a:spcPts val="813"/>
              </a:spcBef>
              <a:spcAft>
                <a:spcPts val="0"/>
              </a:spcAft>
              <a:buClr>
                <a:srgbClr val="000000"/>
              </a:buClr>
              <a:buSzPts val="1600"/>
              <a:buNone/>
            </a:pPr>
            <a:r>
              <a:rPr lang="en-US" sz="1600">
                <a:solidFill>
                  <a:srgbClr val="000000"/>
                </a:solidFill>
              </a:rPr>
              <a:t>	</a:t>
            </a:r>
            <a:r>
              <a:rPr i="1" lang="en-US" sz="1600">
                <a:solidFill>
                  <a:srgbClr val="000000"/>
                </a:solidFill>
              </a:rPr>
              <a:t> Did it go as planned? If not why not?</a:t>
            </a:r>
            <a:endParaRPr sz="1600"/>
          </a:p>
          <a:p>
            <a:pPr indent="0" lvl="0" marL="0" rtl="0" algn="l">
              <a:lnSpc>
                <a:spcPct val="90000"/>
              </a:lnSpc>
              <a:spcBef>
                <a:spcPts val="813"/>
              </a:spcBef>
              <a:spcAft>
                <a:spcPts val="0"/>
              </a:spcAft>
              <a:buClr>
                <a:srgbClr val="000000"/>
              </a:buClr>
              <a:buSzPts val="1600"/>
              <a:buNone/>
            </a:pPr>
            <a:r>
              <a:rPr i="1" lang="en-US" sz="1600">
                <a:solidFill>
                  <a:srgbClr val="000000"/>
                </a:solidFill>
              </a:rPr>
              <a:t>	 If you were doing it again what would you do the same next time and what would you do differently? Why?</a:t>
            </a:r>
            <a:endParaRPr sz="1600"/>
          </a:p>
          <a:p>
            <a:pPr indent="0" lvl="0" marL="0" rtl="0" algn="l">
              <a:lnSpc>
                <a:spcPct val="90000"/>
              </a:lnSpc>
              <a:spcBef>
                <a:spcPts val="813"/>
              </a:spcBef>
              <a:spcAft>
                <a:spcPts val="0"/>
              </a:spcAft>
              <a:buClr>
                <a:srgbClr val="000000"/>
              </a:buClr>
              <a:buSzPts val="1600"/>
              <a:buNone/>
            </a:pPr>
            <a:r>
              <a:rPr i="1" lang="en-US" sz="1600">
                <a:solidFill>
                  <a:srgbClr val="000000"/>
                </a:solidFill>
              </a:rPr>
              <a:t>	How did you feel during the session? How would you feel about doing it again?</a:t>
            </a:r>
            <a:endParaRPr sz="1600"/>
          </a:p>
          <a:p>
            <a:pPr indent="0" lvl="0" marL="0" rtl="0" algn="l">
              <a:lnSpc>
                <a:spcPct val="90000"/>
              </a:lnSpc>
              <a:spcBef>
                <a:spcPts val="813"/>
              </a:spcBef>
              <a:spcAft>
                <a:spcPts val="0"/>
              </a:spcAft>
              <a:buClr>
                <a:srgbClr val="000000"/>
              </a:buClr>
              <a:buSzPts val="1600"/>
              <a:buNone/>
            </a:pPr>
            <a:r>
              <a:rPr i="1" lang="en-US" sz="1600">
                <a:solidFill>
                  <a:srgbClr val="000000"/>
                </a:solidFill>
              </a:rPr>
              <a:t>	What did you learn from this session?</a:t>
            </a:r>
            <a:endParaRPr sz="1600"/>
          </a:p>
          <a:p>
            <a:pPr indent="-185738" lvl="0" marL="185738" rtl="0" algn="l">
              <a:lnSpc>
                <a:spcPct val="90000"/>
              </a:lnSpc>
              <a:spcBef>
                <a:spcPts val="813"/>
              </a:spcBef>
              <a:spcAft>
                <a:spcPts val="0"/>
              </a:spcAft>
              <a:buClr>
                <a:srgbClr val="000000"/>
              </a:buClr>
              <a:buSzPts val="1600"/>
              <a:buChar char="•"/>
            </a:pPr>
            <a:r>
              <a:rPr lang="en-US" sz="1600">
                <a:solidFill>
                  <a:srgbClr val="000000"/>
                </a:solidFill>
              </a:rPr>
              <a:t>Do not overload – identify two or three key messages that you summarise at the end.</a:t>
            </a:r>
            <a:endParaRPr sz="1600"/>
          </a:p>
          <a:p>
            <a:pPr indent="-139303" lvl="0" marL="185738" rtl="0" algn="l">
              <a:lnSpc>
                <a:spcPct val="90000"/>
              </a:lnSpc>
              <a:spcBef>
                <a:spcPts val="813"/>
              </a:spcBef>
              <a:spcAft>
                <a:spcPts val="0"/>
              </a:spcAft>
              <a:buClr>
                <a:schemeClr val="dk1"/>
              </a:buClr>
              <a:buSzPts val="900"/>
              <a:buNone/>
            </a:pPr>
            <a:r>
              <a:t/>
            </a:r>
            <a:endParaRPr sz="731">
              <a:solidFill>
                <a:srgbClr val="000000"/>
              </a:solidFill>
            </a:endParaRPr>
          </a:p>
        </p:txBody>
      </p:sp>
      <p:sp>
        <p:nvSpPr>
          <p:cNvPr id="223" name="Google Shape;223;p14"/>
          <p:cNvSpPr txBox="1"/>
          <p:nvPr>
            <p:ph idx="12" type="sldNum"/>
          </p:nvPr>
        </p:nvSpPr>
        <p:spPr>
          <a:xfrm>
            <a:off x="8139113" y="5807472"/>
            <a:ext cx="2228850" cy="296644"/>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28" name="Shape 228"/>
        <p:cNvGrpSpPr/>
        <p:nvPr/>
      </p:nvGrpSpPr>
      <p:grpSpPr>
        <a:xfrm>
          <a:off x="0" y="0"/>
          <a:ext cx="0" cy="0"/>
          <a:chOff x="0" y="0"/>
          <a:chExt cx="0" cy="0"/>
        </a:xfrm>
      </p:grpSpPr>
      <p:sp>
        <p:nvSpPr>
          <p:cNvPr id="229" name="Google Shape;229;p15"/>
          <p:cNvSpPr/>
          <p:nvPr/>
        </p:nvSpPr>
        <p:spPr>
          <a:xfrm>
            <a:off x="1143000" y="642939"/>
            <a:ext cx="9906000" cy="5572125"/>
          </a:xfrm>
          <a:prstGeom prst="rect">
            <a:avLst/>
          </a:prstGeom>
          <a:solidFill>
            <a:schemeClr val="lt1"/>
          </a:soli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0" name="Google Shape;230;p15"/>
          <p:cNvSpPr/>
          <p:nvPr/>
        </p:nvSpPr>
        <p:spPr>
          <a:xfrm>
            <a:off x="1143001" y="642939"/>
            <a:ext cx="9903563" cy="5572125"/>
          </a:xfrm>
          <a:prstGeom prst="rect">
            <a:avLst/>
          </a:prstGeom>
          <a:solidFill>
            <a:schemeClr val="lt1"/>
          </a:soli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1" name="Google Shape;231;p15"/>
          <p:cNvSpPr/>
          <p:nvPr/>
        </p:nvSpPr>
        <p:spPr>
          <a:xfrm flipH="1" rot="5400000">
            <a:off x="-2638" y="1788686"/>
            <a:ext cx="5572125" cy="3280631"/>
          </a:xfrm>
          <a:prstGeom prst="rect">
            <a:avLst/>
          </a:prstGeom>
          <a:gradFill>
            <a:gsLst>
              <a:gs pos="0">
                <a:srgbClr val="000000"/>
              </a:gs>
              <a:gs pos="8000">
                <a:srgbClr val="000000"/>
              </a:gs>
              <a:gs pos="100000">
                <a:srgbClr val="2F5496"/>
              </a:gs>
            </a:gsLst>
            <a:lin ang="3000122"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2" name="Google Shape;232;p15"/>
          <p:cNvSpPr/>
          <p:nvPr/>
        </p:nvSpPr>
        <p:spPr>
          <a:xfrm flipH="1" rot="5400000">
            <a:off x="-2638" y="1796923"/>
            <a:ext cx="5572125" cy="3280631"/>
          </a:xfrm>
          <a:prstGeom prst="rect">
            <a:avLst/>
          </a:prstGeom>
          <a:gradFill>
            <a:gsLst>
              <a:gs pos="0">
                <a:srgbClr val="000000">
                  <a:alpha val="0"/>
                </a:srgbClr>
              </a:gs>
              <a:gs pos="99000">
                <a:srgbClr val="4472C4">
                  <a:alpha val="41568"/>
                </a:srgbClr>
              </a:gs>
              <a:gs pos="100000">
                <a:srgbClr val="4472C4">
                  <a:alpha val="41568"/>
                </a:srgbClr>
              </a:gs>
            </a:gsLst>
            <a:lin ang="1800004"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3" name="Google Shape;233;p15"/>
          <p:cNvSpPr/>
          <p:nvPr/>
        </p:nvSpPr>
        <p:spPr>
          <a:xfrm flipH="1" rot="5400000">
            <a:off x="1766987" y="3558306"/>
            <a:ext cx="2032875" cy="3280631"/>
          </a:xfrm>
          <a:prstGeom prst="rect">
            <a:avLst/>
          </a:prstGeom>
          <a:gradFill>
            <a:gsLst>
              <a:gs pos="0">
                <a:srgbClr val="4472C4">
                  <a:alpha val="24313"/>
                </a:srgbClr>
              </a:gs>
              <a:gs pos="2000">
                <a:srgbClr val="4472C4">
                  <a:alpha val="24313"/>
                </a:srgbClr>
              </a:gs>
              <a:gs pos="100000">
                <a:srgbClr val="000000">
                  <a:alpha val="25490"/>
                </a:srgbClr>
              </a:gs>
            </a:gsLst>
            <a:lin ang="7799903"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4" name="Google Shape;234;p15"/>
          <p:cNvSpPr/>
          <p:nvPr/>
        </p:nvSpPr>
        <p:spPr>
          <a:xfrm rot="-967356">
            <a:off x="736014" y="1429583"/>
            <a:ext cx="3166831" cy="3393037"/>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0000"/>
                </a:srgbClr>
              </a:gs>
            </a:gsLst>
            <a:lin ang="1800004"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5" name="Google Shape;235;p15"/>
          <p:cNvSpPr/>
          <p:nvPr/>
        </p:nvSpPr>
        <p:spPr>
          <a:xfrm flipH="1" rot="5400000">
            <a:off x="-2645" y="1780448"/>
            <a:ext cx="5572125" cy="3280631"/>
          </a:xfrm>
          <a:prstGeom prst="rect">
            <a:avLst/>
          </a:prstGeom>
          <a:gradFill>
            <a:gsLst>
              <a:gs pos="0">
                <a:srgbClr val="000000">
                  <a:alpha val="0"/>
                </a:srgbClr>
              </a:gs>
              <a:gs pos="99000">
                <a:srgbClr val="8DA9DB">
                  <a:alpha val="6666"/>
                </a:srgbClr>
              </a:gs>
              <a:gs pos="100000">
                <a:srgbClr val="8DA9DB">
                  <a:alpha val="6666"/>
                </a:srgbClr>
              </a:gs>
            </a:gsLst>
            <a:lin ang="7200017" scaled="0"/>
          </a:gradFill>
          <a:ln>
            <a:noFill/>
          </a:ln>
        </p:spPr>
        <p:txBody>
          <a:bodyPr anchorCtr="0" anchor="ctr" bIns="37125" lIns="74275" spcFirstLastPara="1" rIns="74275" wrap="square" tIns="37125">
            <a:noAutofit/>
          </a:bodyPr>
          <a:lstStyle/>
          <a:p>
            <a:pPr indent="0" lvl="0" marL="0" marR="0" rtl="0" algn="ctr">
              <a:lnSpc>
                <a:spcPct val="100000"/>
              </a:lnSpc>
              <a:spcBef>
                <a:spcPts val="0"/>
              </a:spcBef>
              <a:spcAft>
                <a:spcPts val="0"/>
              </a:spcAft>
              <a:buClr>
                <a:srgbClr val="000000"/>
              </a:buClr>
              <a:buSzPts val="1463"/>
              <a:buFont typeface="Arial"/>
              <a:buNone/>
            </a:pPr>
            <a:r>
              <a:t/>
            </a:r>
            <a:endParaRPr b="0" i="0" sz="1463" u="none" cap="none" strike="noStrike">
              <a:solidFill>
                <a:schemeClr val="lt1"/>
              </a:solidFill>
              <a:latin typeface="Calibri"/>
              <a:ea typeface="Calibri"/>
              <a:cs typeface="Calibri"/>
              <a:sym typeface="Calibri"/>
            </a:endParaRPr>
          </a:p>
        </p:txBody>
      </p:sp>
      <p:sp>
        <p:nvSpPr>
          <p:cNvPr id="236" name="Google Shape;236;p15"/>
          <p:cNvSpPr txBox="1"/>
          <p:nvPr>
            <p:ph type="title"/>
          </p:nvPr>
        </p:nvSpPr>
        <p:spPr>
          <a:xfrm>
            <a:off x="1031631" y="1119758"/>
            <a:ext cx="3091637" cy="2752425"/>
          </a:xfrm>
          <a:prstGeom prst="rect">
            <a:avLst/>
          </a:prstGeom>
          <a:noFill/>
          <a:ln>
            <a:noFill/>
          </a:ln>
        </p:spPr>
        <p:txBody>
          <a:bodyPr anchorCtr="0" anchor="b" bIns="37125" lIns="74275" spcFirstLastPara="1" rIns="74275" wrap="square" tIns="37125">
            <a:normAutofit/>
          </a:bodyPr>
          <a:lstStyle/>
          <a:p>
            <a:pPr indent="0" lvl="0" marL="0" rtl="0" algn="r">
              <a:lnSpc>
                <a:spcPct val="90000"/>
              </a:lnSpc>
              <a:spcBef>
                <a:spcPts val="0"/>
              </a:spcBef>
              <a:spcAft>
                <a:spcPts val="0"/>
              </a:spcAft>
              <a:buClr>
                <a:srgbClr val="FFFFFF"/>
              </a:buClr>
              <a:buSzPts val="4000"/>
              <a:buFont typeface="Play"/>
              <a:buNone/>
            </a:pPr>
            <a:r>
              <a:rPr lang="en-US" sz="3250">
                <a:solidFill>
                  <a:srgbClr val="FFFFFF"/>
                </a:solidFill>
              </a:rPr>
              <a:t>Barriers to Effective Feedback </a:t>
            </a:r>
            <a:br>
              <a:rPr lang="en-US" sz="3250">
                <a:solidFill>
                  <a:srgbClr val="FFFFFF"/>
                </a:solidFill>
              </a:rPr>
            </a:br>
            <a:endParaRPr sz="3250">
              <a:solidFill>
                <a:srgbClr val="FFFFFF"/>
              </a:solidFill>
            </a:endParaRPr>
          </a:p>
        </p:txBody>
      </p:sp>
      <p:sp>
        <p:nvSpPr>
          <p:cNvPr id="237" name="Google Shape;237;p15"/>
          <p:cNvSpPr txBox="1"/>
          <p:nvPr>
            <p:ph idx="12" type="sldNum"/>
          </p:nvPr>
        </p:nvSpPr>
        <p:spPr>
          <a:xfrm>
            <a:off x="8139113" y="5807472"/>
            <a:ext cx="2228850" cy="296644"/>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238" name="Google Shape;238;p15"/>
          <p:cNvGrpSpPr/>
          <p:nvPr/>
        </p:nvGrpSpPr>
        <p:grpSpPr>
          <a:xfrm>
            <a:off x="5051337" y="1347958"/>
            <a:ext cx="5815954" cy="4488660"/>
            <a:chOff x="0" y="177318"/>
            <a:chExt cx="5815954" cy="4488660"/>
          </a:xfrm>
        </p:grpSpPr>
        <p:sp>
          <p:nvSpPr>
            <p:cNvPr id="239" name="Google Shape;239;p15"/>
            <p:cNvSpPr/>
            <p:nvPr/>
          </p:nvSpPr>
          <p:spPr>
            <a:xfrm>
              <a:off x="0" y="177318"/>
              <a:ext cx="5815954" cy="1209780"/>
            </a:xfrm>
            <a:prstGeom prst="roundRect">
              <a:avLst>
                <a:gd fmla="val 16667" name="adj"/>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5"/>
            <p:cNvSpPr txBox="1"/>
            <p:nvPr/>
          </p:nvSpPr>
          <p:spPr>
            <a:xfrm>
              <a:off x="59057" y="236375"/>
              <a:ext cx="5697840" cy="109166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Hesketh and Laidlaw (2002) identify a number of barriers to giving effective feedback in the context of medical education:</a:t>
              </a:r>
              <a:endParaRPr b="0" i="0" sz="1400" u="none" cap="none" strike="noStrike">
                <a:solidFill>
                  <a:srgbClr val="000000"/>
                </a:solidFill>
                <a:latin typeface="Arial"/>
                <a:ea typeface="Arial"/>
                <a:cs typeface="Arial"/>
                <a:sym typeface="Arial"/>
              </a:endParaRPr>
            </a:p>
          </p:txBody>
        </p:sp>
        <p:sp>
          <p:nvSpPr>
            <p:cNvPr id="241" name="Google Shape;241;p15"/>
            <p:cNvSpPr/>
            <p:nvPr/>
          </p:nvSpPr>
          <p:spPr>
            <a:xfrm>
              <a:off x="0" y="1387098"/>
              <a:ext cx="5815954" cy="327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5"/>
            <p:cNvSpPr txBox="1"/>
            <p:nvPr/>
          </p:nvSpPr>
          <p:spPr>
            <a:xfrm>
              <a:off x="0" y="1387098"/>
              <a:ext cx="5815954" cy="3278880"/>
            </a:xfrm>
            <a:prstGeom prst="rect">
              <a:avLst/>
            </a:prstGeom>
            <a:noFill/>
            <a:ln>
              <a:noFill/>
            </a:ln>
          </p:spPr>
          <p:txBody>
            <a:bodyPr anchorCtr="0" anchor="t" bIns="27925" lIns="184650" spcFirstLastPara="1" rIns="156450" wrap="square" tIns="27925">
              <a:noAutofit/>
            </a:bodyPr>
            <a:lstStyle/>
            <a:p>
              <a:pPr indent="-171450" lvl="1" marL="171450" marR="0" rtl="0" algn="l">
                <a:lnSpc>
                  <a:spcPct val="9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Fear of upsetting the trainee or damaging the student-practice educator relationship.</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Fear of doing more harm than good</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Trainee being resistant or defensive when receiving criticism. Poor handling of a reaction to negative feedback can result in feedback being disregarded thereafter</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Feedback being too general and not related to specific facts or observations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Feedback not giving guidance on how to rectify behaviour</a:t>
              </a:r>
              <a:endParaRPr b="0" i="0" sz="1700" u="none" cap="none" strike="noStrike">
                <a:solidFill>
                  <a:schemeClr val="dk1"/>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Inconsistent feedback from multiple sources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34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Lack of respect for the source of feedback</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46" name="Shape 246"/>
        <p:cNvGrpSpPr/>
        <p:nvPr/>
      </p:nvGrpSpPr>
      <p:grpSpPr>
        <a:xfrm>
          <a:off x="0" y="0"/>
          <a:ext cx="0" cy="0"/>
          <a:chOff x="0" y="0"/>
          <a:chExt cx="0" cy="0"/>
        </a:xfrm>
      </p:grpSpPr>
      <p:pic>
        <p:nvPicPr>
          <p:cNvPr id="247" name="Google Shape;247;p16"/>
          <p:cNvPicPr preferRelativeResize="0"/>
          <p:nvPr/>
        </p:nvPicPr>
        <p:blipFill rotWithShape="1">
          <a:blip r:embed="rId3">
            <a:alphaModFix/>
          </a:blip>
          <a:srcRect b="0" l="0" r="0" t="0"/>
          <a:stretch/>
        </p:blipFill>
        <p:spPr>
          <a:xfrm>
            <a:off x="1143000" y="1"/>
            <a:ext cx="9906000" cy="6857999"/>
          </a:xfrm>
          <a:prstGeom prst="rect">
            <a:avLst/>
          </a:prstGeom>
          <a:noFill/>
          <a:ln>
            <a:noFill/>
          </a:ln>
        </p:spPr>
      </p:pic>
      <p:sp>
        <p:nvSpPr>
          <p:cNvPr id="248" name="Google Shape;248;p16"/>
          <p:cNvSpPr txBox="1"/>
          <p:nvPr>
            <p:ph idx="12" type="sldNum"/>
          </p:nvPr>
        </p:nvSpPr>
        <p:spPr>
          <a:xfrm>
            <a:off x="8139113" y="5807472"/>
            <a:ext cx="2229000" cy="296700"/>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53" name="Shape 253"/>
        <p:cNvGrpSpPr/>
        <p:nvPr/>
      </p:nvGrpSpPr>
      <p:grpSpPr>
        <a:xfrm>
          <a:off x="0" y="0"/>
          <a:ext cx="0" cy="0"/>
          <a:chOff x="0" y="0"/>
          <a:chExt cx="0" cy="0"/>
        </a:xfrm>
      </p:grpSpPr>
      <p:sp>
        <p:nvSpPr>
          <p:cNvPr id="254" name="Google Shape;254;p17"/>
          <p:cNvSpPr txBox="1"/>
          <p:nvPr>
            <p:ph idx="1" type="body"/>
          </p:nvPr>
        </p:nvSpPr>
        <p:spPr>
          <a:xfrm>
            <a:off x="1824038" y="2126258"/>
            <a:ext cx="8544000" cy="3535500"/>
          </a:xfrm>
          <a:prstGeom prst="rect">
            <a:avLst/>
          </a:prstGeom>
          <a:noFill/>
          <a:ln>
            <a:noFill/>
          </a:ln>
        </p:spPr>
        <p:txBody>
          <a:bodyPr anchorCtr="0" anchor="t" bIns="37125" lIns="74275" spcFirstLastPara="1" rIns="74275" wrap="square" tIns="37125">
            <a:normAutofit/>
          </a:bodyPr>
          <a:lstStyle/>
          <a:p>
            <a:pPr indent="0" lvl="0" marL="0" rtl="0" algn="l">
              <a:lnSpc>
                <a:spcPct val="90000"/>
              </a:lnSpc>
              <a:spcBef>
                <a:spcPts val="813"/>
              </a:spcBef>
              <a:spcAft>
                <a:spcPts val="0"/>
              </a:spcAft>
              <a:buClr>
                <a:schemeClr val="dk1"/>
              </a:buClr>
              <a:buSzPts val="1800"/>
              <a:buNone/>
            </a:pPr>
            <a:r>
              <a:t/>
            </a:r>
            <a:endParaRPr/>
          </a:p>
        </p:txBody>
      </p:sp>
      <p:pic>
        <p:nvPicPr>
          <p:cNvPr id="255" name="Google Shape;255;p17"/>
          <p:cNvPicPr preferRelativeResize="0"/>
          <p:nvPr/>
        </p:nvPicPr>
        <p:blipFill rotWithShape="1">
          <a:blip r:embed="rId3">
            <a:alphaModFix/>
          </a:blip>
          <a:srcRect b="0" l="0" r="0" t="0"/>
          <a:stretch/>
        </p:blipFill>
        <p:spPr>
          <a:xfrm>
            <a:off x="1143000" y="398585"/>
            <a:ext cx="9905998" cy="5408888"/>
          </a:xfrm>
          <a:prstGeom prst="rect">
            <a:avLst/>
          </a:prstGeom>
          <a:noFill/>
          <a:ln>
            <a:noFill/>
          </a:ln>
        </p:spPr>
      </p:pic>
      <p:sp>
        <p:nvSpPr>
          <p:cNvPr id="256" name="Google Shape;256;p17"/>
          <p:cNvSpPr txBox="1"/>
          <p:nvPr>
            <p:ph idx="12" type="sldNum"/>
          </p:nvPr>
        </p:nvSpPr>
        <p:spPr>
          <a:xfrm>
            <a:off x="8139113" y="5807472"/>
            <a:ext cx="2229000" cy="296700"/>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screenshot of a survey&#10;&#10;AI-generated content may be incorrect." id="257" name="Google Shape;257;p17"/>
          <p:cNvPicPr preferRelativeResize="0"/>
          <p:nvPr/>
        </p:nvPicPr>
        <p:blipFill rotWithShape="1">
          <a:blip r:embed="rId4">
            <a:alphaModFix/>
          </a:blip>
          <a:srcRect b="0" l="0" r="0" t="0"/>
          <a:stretch/>
        </p:blipFill>
        <p:spPr>
          <a:xfrm>
            <a:off x="5571995" y="2126257"/>
            <a:ext cx="6393734" cy="1493649"/>
          </a:xfrm>
          <a:prstGeom prst="rect">
            <a:avLst/>
          </a:prstGeom>
          <a:noFill/>
          <a:ln cap="sq" cmpd="thickThin" w="228600">
            <a:solidFill>
              <a:srgbClr val="000000"/>
            </a:solidFill>
            <a:prstDash val="solid"/>
            <a:miter lim="800000"/>
            <a:headEnd len="sm" w="sm" type="none"/>
            <a:tailEnd len="sm" w="sm" type="none"/>
          </a:ln>
        </p:spPr>
      </p:pic>
      <p:sp>
        <p:nvSpPr>
          <p:cNvPr id="258" name="Google Shape;258;p17"/>
          <p:cNvSpPr txBox="1"/>
          <p:nvPr/>
        </p:nvSpPr>
        <p:spPr>
          <a:xfrm>
            <a:off x="226269" y="6045556"/>
            <a:ext cx="108227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https://www.ucd.ie/phpss/about/subjectareas/clinicalnutritionanddietetics/practiceeducationplacements/practiceeducatorsresources/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62" name="Shape 262"/>
        <p:cNvGrpSpPr/>
        <p:nvPr/>
      </p:nvGrpSpPr>
      <p:grpSpPr>
        <a:xfrm>
          <a:off x="0" y="0"/>
          <a:ext cx="0" cy="0"/>
          <a:chOff x="0" y="0"/>
          <a:chExt cx="0" cy="0"/>
        </a:xfrm>
      </p:grpSpPr>
      <p:sp>
        <p:nvSpPr>
          <p:cNvPr id="263" name="Google Shape;263;p18"/>
          <p:cNvSpPr txBox="1"/>
          <p:nvPr>
            <p:ph type="title"/>
          </p:nvPr>
        </p:nvSpPr>
        <p:spPr>
          <a:xfrm>
            <a:off x="691662" y="117230"/>
            <a:ext cx="10820400" cy="1077000"/>
          </a:xfrm>
          <a:prstGeom prst="rect">
            <a:avLst/>
          </a:prstGeom>
          <a:noFill/>
          <a:ln>
            <a:noFill/>
          </a:ln>
        </p:spPr>
        <p:txBody>
          <a:bodyPr anchorCtr="0" anchor="ctr" bIns="37125" lIns="74275" spcFirstLastPara="1" rIns="74275" wrap="square" tIns="37125">
            <a:noAutofit/>
          </a:bodyPr>
          <a:lstStyle/>
          <a:p>
            <a:pPr indent="0" lvl="0" marL="0" rtl="0" algn="ctr">
              <a:lnSpc>
                <a:spcPct val="90000"/>
              </a:lnSpc>
              <a:spcBef>
                <a:spcPts val="0"/>
              </a:spcBef>
              <a:spcAft>
                <a:spcPts val="0"/>
              </a:spcAft>
              <a:buClr>
                <a:schemeClr val="lt1"/>
              </a:buClr>
              <a:buSzPts val="4889"/>
              <a:buFont typeface="Play"/>
              <a:buNone/>
            </a:pPr>
            <a:r>
              <a:rPr lang="en-US">
                <a:solidFill>
                  <a:schemeClr val="lt1"/>
                </a:solidFill>
              </a:rPr>
              <a:t>Assessing Learning and Defining Competence</a:t>
            </a:r>
            <a:endParaRPr/>
          </a:p>
        </p:txBody>
      </p:sp>
      <p:sp>
        <p:nvSpPr>
          <p:cNvPr id="264" name="Google Shape;264;p18"/>
          <p:cNvSpPr txBox="1"/>
          <p:nvPr>
            <p:ph idx="1" type="body"/>
          </p:nvPr>
        </p:nvSpPr>
        <p:spPr>
          <a:xfrm>
            <a:off x="281354" y="1347875"/>
            <a:ext cx="5462954" cy="52539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37125" lIns="74275" spcFirstLastPara="1" rIns="74275" wrap="square" tIns="37125">
            <a:normAutofit/>
          </a:bodyPr>
          <a:lstStyle/>
          <a:p>
            <a:pPr indent="0" lvl="0" marL="108347" rtl="0" algn="l">
              <a:lnSpc>
                <a:spcPct val="115000"/>
              </a:lnSpc>
              <a:spcBef>
                <a:spcPts val="0"/>
              </a:spcBef>
              <a:spcAft>
                <a:spcPts val="0"/>
              </a:spcAft>
              <a:buClr>
                <a:schemeClr val="lt1"/>
              </a:buClr>
              <a:buSzPts val="1946"/>
              <a:buNone/>
            </a:pPr>
            <a:r>
              <a:rPr lang="en-US" sz="1950">
                <a:solidFill>
                  <a:schemeClr val="lt1"/>
                </a:solidFill>
              </a:rPr>
              <a:t>1. The benchmark assessment of competence is </a:t>
            </a:r>
            <a:r>
              <a:rPr lang="en-US" sz="1950" u="sng">
                <a:solidFill>
                  <a:schemeClr val="lt1"/>
                </a:solidFill>
              </a:rPr>
              <a:t>not</a:t>
            </a:r>
            <a:r>
              <a:rPr lang="en-US" sz="1950">
                <a:solidFill>
                  <a:schemeClr val="lt1"/>
                </a:solidFill>
              </a:rPr>
              <a:t> the same Standard of Practice against which Entry Level Dietitian’s/those on the register are measured.  </a:t>
            </a:r>
            <a:endParaRPr sz="1950"/>
          </a:p>
          <a:p>
            <a:pPr indent="0" lvl="0" marL="108347" rtl="0" algn="l">
              <a:lnSpc>
                <a:spcPct val="115000"/>
              </a:lnSpc>
              <a:spcBef>
                <a:spcPts val="813"/>
              </a:spcBef>
              <a:spcAft>
                <a:spcPts val="0"/>
              </a:spcAft>
              <a:buClr>
                <a:schemeClr val="lt1"/>
              </a:buClr>
              <a:buSzPts val="1946"/>
              <a:buNone/>
            </a:pPr>
            <a:r>
              <a:rPr lang="en-US" sz="1950">
                <a:solidFill>
                  <a:schemeClr val="lt1"/>
                </a:solidFill>
              </a:rPr>
              <a:t>2. Competence reflects the </a:t>
            </a:r>
            <a:r>
              <a:rPr lang="en-US" sz="1950" u="sng">
                <a:solidFill>
                  <a:schemeClr val="lt1"/>
                </a:solidFill>
              </a:rPr>
              <a:t>minimum threshold standards, minimum knowledge and minimum skills</a:t>
            </a:r>
            <a:r>
              <a:rPr lang="en-US" sz="1950">
                <a:solidFill>
                  <a:schemeClr val="lt1"/>
                </a:solidFill>
              </a:rPr>
              <a:t> deemed necessary to ensure safe practice.</a:t>
            </a:r>
            <a:endParaRPr sz="1950"/>
          </a:p>
          <a:p>
            <a:pPr indent="0" lvl="0" marL="108347" rtl="0" algn="l">
              <a:lnSpc>
                <a:spcPct val="115000"/>
              </a:lnSpc>
              <a:spcBef>
                <a:spcPts val="813"/>
              </a:spcBef>
              <a:spcAft>
                <a:spcPts val="0"/>
              </a:spcAft>
              <a:buClr>
                <a:schemeClr val="lt1"/>
              </a:buClr>
              <a:buSzPts val="1946"/>
              <a:buNone/>
            </a:pPr>
            <a:r>
              <a:rPr lang="en-US" sz="1950">
                <a:solidFill>
                  <a:schemeClr val="lt1"/>
                </a:solidFill>
              </a:rPr>
              <a:t>3. It’s what the student must know, must understand and must be able to do at the time they apply to join the Dietitian’s Register.</a:t>
            </a:r>
            <a:endParaRPr sz="1950"/>
          </a:p>
          <a:p>
            <a:pPr indent="0" lvl="0" marL="108347" rtl="0" algn="l">
              <a:lnSpc>
                <a:spcPct val="115000"/>
              </a:lnSpc>
              <a:spcBef>
                <a:spcPts val="813"/>
              </a:spcBef>
              <a:spcAft>
                <a:spcPts val="0"/>
              </a:spcAft>
              <a:buClr>
                <a:schemeClr val="lt1"/>
              </a:buClr>
              <a:buSzPts val="1946"/>
              <a:buNone/>
            </a:pPr>
            <a:r>
              <a:rPr lang="en-US" sz="1950">
                <a:solidFill>
                  <a:schemeClr val="lt1"/>
                </a:solidFill>
              </a:rPr>
              <a:t>4. Ensures that the graduate is fit to practise.</a:t>
            </a:r>
            <a:endParaRPr sz="1950">
              <a:solidFill>
                <a:schemeClr val="lt1"/>
              </a:solidFill>
            </a:endParaRPr>
          </a:p>
        </p:txBody>
      </p:sp>
      <p:sp>
        <p:nvSpPr>
          <p:cNvPr id="265" name="Google Shape;265;p18"/>
          <p:cNvSpPr txBox="1"/>
          <p:nvPr>
            <p:ph idx="12" type="sldNum"/>
          </p:nvPr>
        </p:nvSpPr>
        <p:spPr>
          <a:xfrm>
            <a:off x="8139113" y="5807472"/>
            <a:ext cx="2229000" cy="296700"/>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66" name="Google Shape;266;p18"/>
          <p:cNvPicPr preferRelativeResize="0"/>
          <p:nvPr/>
        </p:nvPicPr>
        <p:blipFill rotWithShape="1">
          <a:blip r:embed="rId3">
            <a:alphaModFix/>
          </a:blip>
          <a:srcRect b="0" l="0" r="0" t="0"/>
          <a:stretch/>
        </p:blipFill>
        <p:spPr>
          <a:xfrm>
            <a:off x="6131282" y="1347875"/>
            <a:ext cx="5380780" cy="5253900"/>
          </a:xfrm>
          <a:prstGeom prst="rect">
            <a:avLst/>
          </a:prstGeom>
          <a:noFill/>
          <a:ln>
            <a:noFill/>
          </a:ln>
        </p:spPr>
      </p:pic>
      <p:pic>
        <p:nvPicPr>
          <p:cNvPr id="267" name="Google Shape;267;p18"/>
          <p:cNvPicPr preferRelativeResize="0"/>
          <p:nvPr/>
        </p:nvPicPr>
        <p:blipFill rotWithShape="1">
          <a:blip r:embed="rId4">
            <a:alphaModFix/>
          </a:blip>
          <a:srcRect b="0" l="0" r="0" t="0"/>
          <a:stretch/>
        </p:blipFill>
        <p:spPr>
          <a:xfrm>
            <a:off x="10474217" y="1347875"/>
            <a:ext cx="1037845" cy="10770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19"/>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medical form&#10;&#10;AI-generated content may be incorrect." id="274" name="Google Shape;274;p19"/>
          <p:cNvPicPr preferRelativeResize="0"/>
          <p:nvPr/>
        </p:nvPicPr>
        <p:blipFill rotWithShape="1">
          <a:blip r:embed="rId3">
            <a:alphaModFix/>
          </a:blip>
          <a:srcRect b="-1" l="0" r="2648" t="0"/>
          <a:stretch/>
        </p:blipFill>
        <p:spPr>
          <a:xfrm>
            <a:off x="20" y="1282"/>
            <a:ext cx="12191980" cy="6856718"/>
          </a:xfrm>
          <a:prstGeom prst="rect">
            <a:avLst/>
          </a:prstGeom>
          <a:noFill/>
          <a:ln>
            <a:noFill/>
          </a:ln>
        </p:spPr>
      </p:pic>
      <p:sp>
        <p:nvSpPr>
          <p:cNvPr id="275" name="Google Shape;27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solidFill>
                  <a:srgbClr val="FFFFFF"/>
                </a:solidFill>
              </a:rPr>
              <a:t>‹#›</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7" name="Shape 97"/>
        <p:cNvGrpSpPr/>
        <p:nvPr/>
      </p:nvGrpSpPr>
      <p:grpSpPr>
        <a:xfrm>
          <a:off x="0" y="0"/>
          <a:ext cx="0" cy="0"/>
          <a:chOff x="0" y="0"/>
          <a:chExt cx="0" cy="0"/>
        </a:xfrm>
      </p:grpSpPr>
      <p:sp>
        <p:nvSpPr>
          <p:cNvPr id="98" name="Google Shape;9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solidFill>
                  <a:schemeClr val="lt1"/>
                </a:solidFill>
              </a:rPr>
              <a:t>Overview </a:t>
            </a:r>
            <a:endParaRPr>
              <a:solidFill>
                <a:schemeClr val="accent4"/>
              </a:solidFill>
            </a:endParaRPr>
          </a:p>
        </p:txBody>
      </p:sp>
      <p:sp>
        <p:nvSpPr>
          <p:cNvPr id="99" name="Google Shape;99;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056"/>
              <a:buNone/>
            </a:pPr>
            <a:r>
              <a:rPr lang="en-US" sz="2800">
                <a:solidFill>
                  <a:schemeClr val="lt1"/>
                </a:solidFill>
              </a:rPr>
              <a:t>1. Expectations of you as a practice educator. </a:t>
            </a:r>
            <a:endParaRPr/>
          </a:p>
          <a:p>
            <a:pPr indent="0" lvl="0" marL="0" rtl="0" algn="l">
              <a:lnSpc>
                <a:spcPct val="90000"/>
              </a:lnSpc>
              <a:spcBef>
                <a:spcPts val="813"/>
              </a:spcBef>
              <a:spcAft>
                <a:spcPts val="0"/>
              </a:spcAft>
              <a:buClr>
                <a:schemeClr val="dk1"/>
              </a:buClr>
              <a:buSzPts val="1056"/>
              <a:buNone/>
            </a:pPr>
            <a:r>
              <a:t/>
            </a:r>
            <a:endParaRPr sz="2800">
              <a:solidFill>
                <a:schemeClr val="lt1"/>
              </a:solidFill>
            </a:endParaRPr>
          </a:p>
          <a:p>
            <a:pPr indent="0" lvl="0" marL="0" rtl="0" algn="l">
              <a:lnSpc>
                <a:spcPct val="90000"/>
              </a:lnSpc>
              <a:spcBef>
                <a:spcPts val="813"/>
              </a:spcBef>
              <a:spcAft>
                <a:spcPts val="0"/>
              </a:spcAft>
              <a:buClr>
                <a:schemeClr val="lt1"/>
              </a:buClr>
              <a:buSzPts val="1056"/>
              <a:buNone/>
            </a:pPr>
            <a:r>
              <a:rPr lang="en-US" sz="2800">
                <a:solidFill>
                  <a:schemeClr val="lt1"/>
                </a:solidFill>
              </a:rPr>
              <a:t>2. Providing feedback and assessment of students.</a:t>
            </a:r>
            <a:endParaRPr/>
          </a:p>
          <a:p>
            <a:pPr indent="0" lvl="0" marL="0" rtl="0" algn="l">
              <a:lnSpc>
                <a:spcPct val="90000"/>
              </a:lnSpc>
              <a:spcBef>
                <a:spcPts val="813"/>
              </a:spcBef>
              <a:spcAft>
                <a:spcPts val="0"/>
              </a:spcAft>
              <a:buClr>
                <a:schemeClr val="dk1"/>
              </a:buClr>
              <a:buSzPts val="2805"/>
              <a:buNone/>
            </a:pPr>
            <a:r>
              <a:t/>
            </a:r>
            <a:endParaRPr sz="2800">
              <a:solidFill>
                <a:schemeClr val="lt1"/>
              </a:solidFill>
            </a:endParaRPr>
          </a:p>
          <a:p>
            <a:pPr indent="0" lvl="0" marL="0" rtl="0" algn="l">
              <a:lnSpc>
                <a:spcPct val="90000"/>
              </a:lnSpc>
              <a:spcBef>
                <a:spcPts val="813"/>
              </a:spcBef>
              <a:spcAft>
                <a:spcPts val="0"/>
              </a:spcAft>
              <a:buClr>
                <a:schemeClr val="lt1"/>
              </a:buClr>
              <a:buSzPts val="2805"/>
              <a:buNone/>
            </a:pPr>
            <a:r>
              <a:rPr lang="en-US" sz="2800">
                <a:solidFill>
                  <a:schemeClr val="lt1"/>
                </a:solidFill>
              </a:rPr>
              <a:t>3. </a:t>
            </a:r>
            <a:r>
              <a:rPr lang="en-US">
                <a:solidFill>
                  <a:schemeClr val="lt1"/>
                </a:solidFill>
              </a:rPr>
              <a:t>Discuss t</a:t>
            </a:r>
            <a:r>
              <a:rPr lang="en-US" sz="2800">
                <a:solidFill>
                  <a:schemeClr val="lt1"/>
                </a:solidFill>
              </a:rPr>
              <a:t>he CORU required mechanism of return of placement assessments to UCD.</a:t>
            </a:r>
            <a:endParaRPr/>
          </a:p>
          <a:p>
            <a:pPr indent="0" lvl="0" marL="0" rtl="0" algn="l">
              <a:lnSpc>
                <a:spcPct val="90000"/>
              </a:lnSpc>
              <a:spcBef>
                <a:spcPts val="813"/>
              </a:spcBef>
              <a:spcAft>
                <a:spcPts val="0"/>
              </a:spcAft>
              <a:buClr>
                <a:schemeClr val="dk1"/>
              </a:buClr>
              <a:buSzPts val="2805"/>
              <a:buNone/>
            </a:pPr>
            <a:r>
              <a:t/>
            </a:r>
            <a:endParaRPr sz="2800">
              <a:solidFill>
                <a:schemeClr val="lt1"/>
              </a:solidFill>
            </a:endParaRPr>
          </a:p>
          <a:p>
            <a:pPr indent="0" lvl="0" marL="0" rtl="0" algn="l">
              <a:lnSpc>
                <a:spcPct val="90000"/>
              </a:lnSpc>
              <a:spcBef>
                <a:spcPts val="813"/>
              </a:spcBef>
              <a:spcAft>
                <a:spcPts val="0"/>
              </a:spcAft>
              <a:buClr>
                <a:schemeClr val="lt1"/>
              </a:buClr>
              <a:buSzPts val="2805"/>
              <a:buNone/>
            </a:pPr>
            <a:r>
              <a:t/>
            </a:r>
            <a:endParaRPr/>
          </a:p>
          <a:p>
            <a:pPr indent="-336550" lvl="0" marL="514350" rtl="0" algn="l">
              <a:lnSpc>
                <a:spcPct val="90000"/>
              </a:lnSpc>
              <a:spcBef>
                <a:spcPts val="1000"/>
              </a:spcBef>
              <a:spcAft>
                <a:spcPts val="0"/>
              </a:spcAft>
              <a:buClr>
                <a:schemeClr val="dk1"/>
              </a:buClr>
              <a:buSzPts val="2800"/>
              <a:buNone/>
            </a:pPr>
            <a:r>
              <a:t/>
            </a:r>
            <a:endParaRPr>
              <a:solidFill>
                <a:schemeClr val="lt1"/>
              </a:solidFill>
            </a:endParaRPr>
          </a:p>
        </p:txBody>
      </p:sp>
      <p:pic>
        <p:nvPicPr>
          <p:cNvPr descr="A logo of a university&#10;&#10;AI-generated content may be incorrect." id="100" name="Google Shape;100;p2"/>
          <p:cNvPicPr preferRelativeResize="0"/>
          <p:nvPr/>
        </p:nvPicPr>
        <p:blipFill rotWithShape="1">
          <a:blip r:embed="rId3">
            <a:alphaModFix/>
          </a:blip>
          <a:srcRect b="0" l="0" r="0" t="0"/>
          <a:stretch/>
        </p:blipFill>
        <p:spPr>
          <a:xfrm>
            <a:off x="10401300" y="-146843"/>
            <a:ext cx="1905000" cy="190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80" name="Shape 280"/>
        <p:cNvGrpSpPr/>
        <p:nvPr/>
      </p:nvGrpSpPr>
      <p:grpSpPr>
        <a:xfrm>
          <a:off x="0" y="0"/>
          <a:ext cx="0" cy="0"/>
          <a:chOff x="0" y="0"/>
          <a:chExt cx="0" cy="0"/>
        </a:xfrm>
      </p:grpSpPr>
      <p:sp>
        <p:nvSpPr>
          <p:cNvPr id="281" name="Google Shape;28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Play"/>
              <a:buNone/>
            </a:pPr>
            <a:r>
              <a:rPr lang="en-US">
                <a:solidFill>
                  <a:schemeClr val="lt1"/>
                </a:solidFill>
              </a:rPr>
              <a:t>Assessing Competence</a:t>
            </a:r>
            <a:endParaRPr>
              <a:solidFill>
                <a:schemeClr val="lt1"/>
              </a:solidFill>
            </a:endParaRPr>
          </a:p>
        </p:txBody>
      </p:sp>
      <p:sp>
        <p:nvSpPr>
          <p:cNvPr id="282" name="Google Shape;282;p20"/>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463"/>
              <a:buChar char="•"/>
            </a:pPr>
            <a:r>
              <a:rPr lang="en-US" sz="2800">
                <a:solidFill>
                  <a:schemeClr val="lt1"/>
                </a:solidFill>
                <a:latin typeface="Calibri"/>
                <a:ea typeface="Calibri"/>
                <a:cs typeface="Calibri"/>
                <a:sym typeface="Calibri"/>
              </a:rPr>
              <a:t>A student can be assessed as </a:t>
            </a:r>
            <a:r>
              <a:rPr b="1" lang="en-US" sz="2800" u="sng">
                <a:solidFill>
                  <a:schemeClr val="lt1"/>
                </a:solidFill>
                <a:latin typeface="Calibri"/>
                <a:ea typeface="Calibri"/>
                <a:cs typeface="Calibri"/>
                <a:sym typeface="Calibri"/>
              </a:rPr>
              <a:t>competent </a:t>
            </a:r>
            <a:r>
              <a:rPr lang="en-US" sz="2800">
                <a:solidFill>
                  <a:schemeClr val="lt1"/>
                </a:solidFill>
                <a:latin typeface="Calibri"/>
                <a:ea typeface="Calibri"/>
                <a:cs typeface="Calibri"/>
                <a:sym typeface="Calibri"/>
              </a:rPr>
              <a:t>when they present relevant, adequate, accurate evidence.</a:t>
            </a:r>
            <a:endParaRPr/>
          </a:p>
          <a:p>
            <a:pPr indent="-228600" lvl="0" marL="228600" rtl="0" algn="l">
              <a:lnSpc>
                <a:spcPct val="90000"/>
              </a:lnSpc>
              <a:spcBef>
                <a:spcPts val="1000"/>
              </a:spcBef>
              <a:spcAft>
                <a:spcPts val="0"/>
              </a:spcAft>
              <a:buClr>
                <a:srgbClr val="000000"/>
              </a:buClr>
              <a:buSzPts val="1463"/>
              <a:buChar char="•"/>
            </a:pPr>
            <a:r>
              <a:rPr lang="en-US" sz="2800">
                <a:solidFill>
                  <a:schemeClr val="lt1"/>
                </a:solidFill>
                <a:latin typeface="Calibri"/>
                <a:ea typeface="Calibri"/>
                <a:cs typeface="Calibri"/>
                <a:sym typeface="Calibri"/>
              </a:rPr>
              <a:t>A student </a:t>
            </a:r>
            <a:r>
              <a:rPr b="1" lang="en-US" sz="2800" u="sng">
                <a:solidFill>
                  <a:schemeClr val="lt1"/>
                </a:solidFill>
                <a:latin typeface="Calibri"/>
                <a:ea typeface="Calibri"/>
                <a:cs typeface="Calibri"/>
                <a:sym typeface="Calibri"/>
              </a:rPr>
              <a:t>must achieve competence</a:t>
            </a:r>
            <a:r>
              <a:rPr lang="en-US" sz="2800" u="sng">
                <a:solidFill>
                  <a:schemeClr val="lt1"/>
                </a:solidFill>
                <a:latin typeface="Calibri"/>
                <a:ea typeface="Calibri"/>
                <a:cs typeface="Calibri"/>
                <a:sym typeface="Calibri"/>
              </a:rPr>
              <a:t> </a:t>
            </a:r>
            <a:r>
              <a:rPr lang="en-US" sz="2800">
                <a:solidFill>
                  <a:schemeClr val="lt1"/>
                </a:solidFill>
                <a:latin typeface="Calibri"/>
                <a:ea typeface="Calibri"/>
                <a:cs typeface="Calibri"/>
                <a:sym typeface="Calibri"/>
              </a:rPr>
              <a:t>in specific domains by midway assessment and</a:t>
            </a:r>
            <a:r>
              <a:rPr lang="en-US" sz="2800" u="sng">
                <a:solidFill>
                  <a:schemeClr val="lt1"/>
                </a:solidFill>
                <a:latin typeface="Calibri"/>
                <a:ea typeface="Calibri"/>
                <a:cs typeface="Calibri"/>
                <a:sym typeface="Calibri"/>
              </a:rPr>
              <a:t> </a:t>
            </a:r>
            <a:r>
              <a:rPr b="1" lang="en-US" sz="2800" u="sng">
                <a:solidFill>
                  <a:schemeClr val="lt1"/>
                </a:solidFill>
                <a:latin typeface="Calibri"/>
                <a:ea typeface="Calibri"/>
                <a:cs typeface="Calibri"/>
                <a:sym typeface="Calibri"/>
              </a:rPr>
              <a:t>in all domains by week 14 </a:t>
            </a:r>
            <a:r>
              <a:rPr lang="en-US" sz="2800">
                <a:solidFill>
                  <a:schemeClr val="lt1"/>
                </a:solidFill>
                <a:latin typeface="Calibri"/>
                <a:ea typeface="Calibri"/>
                <a:cs typeface="Calibri"/>
                <a:sym typeface="Calibri"/>
              </a:rPr>
              <a:t>in order to pass placement.</a:t>
            </a:r>
            <a:endParaRPr sz="2800">
              <a:solidFill>
                <a:schemeClr val="lt1"/>
              </a:solidFill>
              <a:latin typeface="Calibri"/>
              <a:ea typeface="Calibri"/>
              <a:cs typeface="Calibri"/>
              <a:sym typeface="Calibri"/>
            </a:endParaRPr>
          </a:p>
          <a:p>
            <a:pPr indent="-228600" lvl="0" marL="228600" rtl="0" algn="l">
              <a:lnSpc>
                <a:spcPct val="90000"/>
              </a:lnSpc>
              <a:spcBef>
                <a:spcPts val="1000"/>
              </a:spcBef>
              <a:spcAft>
                <a:spcPts val="0"/>
              </a:spcAft>
              <a:buClr>
                <a:srgbClr val="000000"/>
              </a:buClr>
              <a:buSzPts val="1463"/>
              <a:buChar char="•"/>
            </a:pPr>
            <a:r>
              <a:rPr lang="en-US" sz="2800">
                <a:solidFill>
                  <a:schemeClr val="lt1"/>
                </a:solidFill>
                <a:latin typeface="Calibri"/>
                <a:ea typeface="Calibri"/>
                <a:cs typeface="Calibri"/>
                <a:sym typeface="Calibri"/>
              </a:rPr>
              <a:t>Supporting resources: </a:t>
            </a:r>
            <a:endParaRPr/>
          </a:p>
          <a:p>
            <a:pPr indent="0" lvl="0" marL="0" rtl="0" algn="l">
              <a:lnSpc>
                <a:spcPct val="90000"/>
              </a:lnSpc>
              <a:spcBef>
                <a:spcPts val="1000"/>
              </a:spcBef>
              <a:spcAft>
                <a:spcPts val="0"/>
              </a:spcAft>
              <a:buClr>
                <a:srgbClr val="000000"/>
              </a:buClr>
              <a:buSzPts val="1463"/>
              <a:buNone/>
            </a:pPr>
            <a:r>
              <a:t/>
            </a:r>
            <a:endParaRPr sz="2800">
              <a:solidFill>
                <a:schemeClr val="lt1"/>
              </a:solidFill>
              <a:latin typeface="Calibri"/>
              <a:ea typeface="Calibri"/>
              <a:cs typeface="Calibri"/>
              <a:sym typeface="Calibri"/>
            </a:endParaRPr>
          </a:p>
        </p:txBody>
      </p:sp>
      <p:pic>
        <p:nvPicPr>
          <p:cNvPr descr="A screenshot of a computer&#10;&#10;AI-generated content may be incorrect." id="283" name="Google Shape;283;p20"/>
          <p:cNvPicPr preferRelativeResize="0"/>
          <p:nvPr/>
        </p:nvPicPr>
        <p:blipFill rotWithShape="1">
          <a:blip r:embed="rId3">
            <a:alphaModFix/>
          </a:blip>
          <a:srcRect b="0" l="0" r="0" t="0"/>
          <a:stretch/>
        </p:blipFill>
        <p:spPr>
          <a:xfrm>
            <a:off x="1116848" y="4380032"/>
            <a:ext cx="6481599" cy="2191592"/>
          </a:xfrm>
          <a:prstGeom prst="rect">
            <a:avLst/>
          </a:prstGeom>
          <a:noFill/>
          <a:ln>
            <a:noFill/>
          </a:ln>
        </p:spPr>
      </p:pic>
      <p:sp>
        <p:nvSpPr>
          <p:cNvPr id="284" name="Google Shape;284;p20"/>
          <p:cNvSpPr txBox="1"/>
          <p:nvPr/>
        </p:nvSpPr>
        <p:spPr>
          <a:xfrm>
            <a:off x="7834353" y="5393767"/>
            <a:ext cx="414284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https://www.ucd.ie/phpss/about/subjectareas/clinicalnutritionanddietetics/practiceeducationplacements/practiceeducatorsresources/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89" name="Shape 289"/>
        <p:cNvGrpSpPr/>
        <p:nvPr/>
      </p:nvGrpSpPr>
      <p:grpSpPr>
        <a:xfrm>
          <a:off x="0" y="0"/>
          <a:ext cx="0" cy="0"/>
          <a:chOff x="0" y="0"/>
          <a:chExt cx="0" cy="0"/>
        </a:xfrm>
      </p:grpSpPr>
      <p:sp>
        <p:nvSpPr>
          <p:cNvPr id="290" name="Google Shape;290;p21"/>
          <p:cNvSpPr txBox="1"/>
          <p:nvPr>
            <p:ph type="title"/>
          </p:nvPr>
        </p:nvSpPr>
        <p:spPr>
          <a:xfrm>
            <a:off x="1334050" y="512030"/>
            <a:ext cx="9523900" cy="1077000"/>
          </a:xfrm>
          <a:prstGeom prst="rect">
            <a:avLst/>
          </a:prstGeom>
          <a:noFill/>
          <a:ln>
            <a:noFill/>
          </a:ln>
        </p:spPr>
        <p:txBody>
          <a:bodyPr anchorCtr="0" anchor="ctr" bIns="37125" lIns="74275" spcFirstLastPara="1" rIns="74275" wrap="square" tIns="37125">
            <a:noAutofit/>
          </a:bodyPr>
          <a:lstStyle/>
          <a:p>
            <a:pPr indent="0" lvl="0" marL="0" rtl="0" algn="l">
              <a:lnSpc>
                <a:spcPct val="90000"/>
              </a:lnSpc>
              <a:spcBef>
                <a:spcPts val="0"/>
              </a:spcBef>
              <a:spcAft>
                <a:spcPts val="0"/>
              </a:spcAft>
              <a:buClr>
                <a:schemeClr val="dk1"/>
              </a:buClr>
              <a:buSzPts val="2000"/>
              <a:buFont typeface="Play"/>
              <a:buNone/>
            </a:pPr>
            <a:r>
              <a:rPr b="1" i="1" lang="en-US">
                <a:solidFill>
                  <a:schemeClr val="lt1"/>
                </a:solidFill>
              </a:rPr>
              <a:t>PAF exemplars are available on request</a:t>
            </a:r>
            <a:endParaRPr b="1" i="1">
              <a:solidFill>
                <a:schemeClr val="lt1"/>
              </a:solidFill>
            </a:endParaRPr>
          </a:p>
        </p:txBody>
      </p:sp>
      <p:pic>
        <p:nvPicPr>
          <p:cNvPr id="291" name="Google Shape;291;p21"/>
          <p:cNvPicPr preferRelativeResize="0"/>
          <p:nvPr/>
        </p:nvPicPr>
        <p:blipFill rotWithShape="1">
          <a:blip r:embed="rId3">
            <a:alphaModFix/>
          </a:blip>
          <a:srcRect b="0" l="0" r="0" t="0"/>
          <a:stretch/>
        </p:blipFill>
        <p:spPr>
          <a:xfrm>
            <a:off x="1143000" y="1896581"/>
            <a:ext cx="9906000" cy="3064840"/>
          </a:xfrm>
          <a:prstGeom prst="rect">
            <a:avLst/>
          </a:prstGeom>
          <a:noFill/>
          <a:ln>
            <a:noFill/>
          </a:ln>
        </p:spPr>
      </p:pic>
      <p:sp>
        <p:nvSpPr>
          <p:cNvPr id="292" name="Google Shape;292;p21"/>
          <p:cNvSpPr txBox="1"/>
          <p:nvPr>
            <p:ph idx="12" type="sldNum"/>
          </p:nvPr>
        </p:nvSpPr>
        <p:spPr>
          <a:xfrm>
            <a:off x="8139113" y="5807472"/>
            <a:ext cx="2229000" cy="296700"/>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3" name="Google Shape;293;p21"/>
          <p:cNvSpPr txBox="1"/>
          <p:nvPr/>
        </p:nvSpPr>
        <p:spPr>
          <a:xfrm>
            <a:off x="1688094" y="5432602"/>
            <a:ext cx="88158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Midway PAF and Summative PAF required – 2 signatures. </a:t>
            </a:r>
            <a:r>
              <a:rPr lang="en-US" sz="2800">
                <a:solidFill>
                  <a:schemeClr val="lt1"/>
                </a:solidFill>
              </a:rPr>
              <a:t>Educator or Coordinator must return to dietetics.admin@ucd.ie</a:t>
            </a:r>
            <a:r>
              <a:rPr b="0" i="0" lang="en-US" sz="2800" u="none" cap="none" strike="noStrike">
                <a:solidFill>
                  <a:schemeClr val="lt1"/>
                </a:solidFill>
                <a:latin typeface="Arial"/>
                <a:ea typeface="Arial"/>
                <a:cs typeface="Arial"/>
                <a:sym typeface="Arial"/>
              </a:rPr>
              <a:t>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298" name="Shape 298"/>
        <p:cNvGrpSpPr/>
        <p:nvPr/>
      </p:nvGrpSpPr>
      <p:grpSpPr>
        <a:xfrm>
          <a:off x="0" y="0"/>
          <a:ext cx="0" cy="0"/>
          <a:chOff x="0" y="0"/>
          <a:chExt cx="0" cy="0"/>
        </a:xfrm>
      </p:grpSpPr>
      <p:pic>
        <p:nvPicPr>
          <p:cNvPr descr="A white rectangular object with black text&#10;&#10;AI-generated content may be incorrect." id="299" name="Google Shape;299;p22"/>
          <p:cNvPicPr preferRelativeResize="0"/>
          <p:nvPr/>
        </p:nvPicPr>
        <p:blipFill rotWithShape="1">
          <a:blip r:embed="rId3">
            <a:alphaModFix/>
          </a:blip>
          <a:srcRect b="0" l="0" r="14856" t="0"/>
          <a:stretch/>
        </p:blipFill>
        <p:spPr>
          <a:xfrm>
            <a:off x="5162052" y="3272588"/>
            <a:ext cx="6105382" cy="3585411"/>
          </a:xfrm>
          <a:prstGeom prst="rect">
            <a:avLst/>
          </a:prstGeom>
          <a:noFill/>
          <a:ln>
            <a:noFill/>
          </a:ln>
        </p:spPr>
      </p:pic>
      <p:pic>
        <p:nvPicPr>
          <p:cNvPr descr="A close-up of a form&#10;&#10;AI-generated content may be incorrect." id="300" name="Google Shape;300;p22"/>
          <p:cNvPicPr preferRelativeResize="0"/>
          <p:nvPr/>
        </p:nvPicPr>
        <p:blipFill rotWithShape="1">
          <a:blip r:embed="rId4">
            <a:alphaModFix/>
          </a:blip>
          <a:srcRect b="1" l="0" r="1" t="4874"/>
          <a:stretch/>
        </p:blipFill>
        <p:spPr>
          <a:xfrm>
            <a:off x="20" y="9"/>
            <a:ext cx="7279893" cy="3895335"/>
          </a:xfrm>
          <a:custGeom>
            <a:rect b="b" l="l" r="r" t="t"/>
            <a:pathLst>
              <a:path extrusionOk="0" h="3895335" w="7279913">
                <a:moveTo>
                  <a:pt x="0" y="0"/>
                </a:moveTo>
                <a:lnTo>
                  <a:pt x="7279913" y="0"/>
                </a:lnTo>
                <a:lnTo>
                  <a:pt x="7279913" y="3116976"/>
                </a:lnTo>
                <a:lnTo>
                  <a:pt x="5011287" y="3116976"/>
                </a:lnTo>
                <a:lnTo>
                  <a:pt x="5011287" y="3895335"/>
                </a:lnTo>
                <a:lnTo>
                  <a:pt x="0" y="3895335"/>
                </a:lnTo>
                <a:close/>
              </a:path>
            </a:pathLst>
          </a:custGeom>
          <a:noFill/>
          <a:ln>
            <a:noFill/>
          </a:ln>
        </p:spPr>
      </p:pic>
      <p:sp>
        <p:nvSpPr>
          <p:cNvPr id="301" name="Google Shape;301;p22"/>
          <p:cNvSpPr/>
          <p:nvPr/>
        </p:nvSpPr>
        <p:spPr>
          <a:xfrm>
            <a:off x="7458302" y="0"/>
            <a:ext cx="3809132" cy="3116984"/>
          </a:xfrm>
          <a:prstGeom prst="rect">
            <a:avLst/>
          </a:prstGeom>
          <a:solidFill>
            <a:schemeClr val="dk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p22"/>
          <p:cNvSpPr/>
          <p:nvPr/>
        </p:nvSpPr>
        <p:spPr>
          <a:xfrm>
            <a:off x="0" y="4069422"/>
            <a:ext cx="5001186" cy="2788578"/>
          </a:xfrm>
          <a:prstGeom prst="rect">
            <a:avLst/>
          </a:prstGeom>
          <a:solidFill>
            <a:srgbClr val="D0D0D0">
              <a:alpha val="80000"/>
            </a:srgbClr>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US" sz="2800">
                <a:solidFill>
                  <a:schemeClr val="lt1"/>
                </a:solidFill>
              </a:rPr>
              <a:t>Educator or Coordinator must return to dietetics.admin@ucd.ie</a:t>
            </a:r>
            <a:endParaRPr b="0" i="0" sz="1800" u="none" cap="none" strike="noStrike">
              <a:solidFill>
                <a:schemeClr val="lt1"/>
              </a:solidFill>
              <a:latin typeface="Arial"/>
              <a:ea typeface="Arial"/>
              <a:cs typeface="Arial"/>
              <a:sym typeface="Arial"/>
            </a:endParaRPr>
          </a:p>
        </p:txBody>
      </p:sp>
      <p:sp>
        <p:nvSpPr>
          <p:cNvPr id="303" name="Google Shape;303;p22"/>
          <p:cNvSpPr/>
          <p:nvPr/>
        </p:nvSpPr>
        <p:spPr>
          <a:xfrm>
            <a:off x="11423904" y="0"/>
            <a:ext cx="768096" cy="6858000"/>
          </a:xfrm>
          <a:prstGeom prst="rect">
            <a:avLst/>
          </a:prstGeom>
          <a:solidFill>
            <a:srgbClr val="797962">
              <a:alpha val="8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p22"/>
          <p:cNvSpPr txBox="1"/>
          <p:nvPr>
            <p:ph idx="12" type="sldNum"/>
          </p:nvPr>
        </p:nvSpPr>
        <p:spPr>
          <a:xfrm>
            <a:off x="11518232" y="6355080"/>
            <a:ext cx="505244"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solidFill>
                  <a:srgbClr val="FFFFFF"/>
                </a:solidFill>
              </a:rPr>
              <a:t>‹#›</a:t>
            </a:fld>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1" name="Google Shape;311;p23"/>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2" name="Google Shape;312;p23"/>
          <p:cNvSpPr/>
          <p:nvPr/>
        </p:nvSpPr>
        <p:spPr>
          <a:xfrm flipH="1" rot="10800000">
            <a:off x="-2311" y="0"/>
            <a:ext cx="9070846"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3" name="Google Shape;313;p23"/>
          <p:cNvSpPr/>
          <p:nvPr/>
        </p:nvSpPr>
        <p:spPr>
          <a:xfrm flipH="1" rot="-5400000">
            <a:off x="3649491" y="-1685840"/>
            <a:ext cx="4894564" cy="12193546"/>
          </a:xfrm>
          <a:prstGeom prst="rect">
            <a:avLst/>
          </a:prstGeom>
          <a:gradFill>
            <a:gsLst>
              <a:gs pos="0">
                <a:srgbClr val="D86CCC">
                  <a:alpha val="0"/>
                </a:srgbClr>
              </a:gs>
              <a:gs pos="100000">
                <a:srgbClr val="000000">
                  <a:alpha val="45490"/>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14" name="Google Shape;314;p23"/>
          <p:cNvPicPr preferRelativeResize="0"/>
          <p:nvPr/>
        </p:nvPicPr>
        <p:blipFill rotWithShape="1">
          <a:blip r:embed="rId3">
            <a:alphaModFix/>
          </a:blip>
          <a:srcRect b="14045" l="4342" r="0" t="0"/>
          <a:stretch/>
        </p:blipFill>
        <p:spPr>
          <a:xfrm>
            <a:off x="3557669" y="457200"/>
            <a:ext cx="5076661" cy="5943600"/>
          </a:xfrm>
          <a:prstGeom prst="rect">
            <a:avLst/>
          </a:prstGeom>
          <a:noFill/>
          <a:ln>
            <a:noFill/>
          </a:ln>
        </p:spPr>
      </p:pic>
      <p:sp>
        <p:nvSpPr>
          <p:cNvPr id="315" name="Google Shape;315;p23"/>
          <p:cNvSpPr txBox="1"/>
          <p:nvPr>
            <p:ph idx="12" type="sldNum"/>
          </p:nvPr>
        </p:nvSpPr>
        <p:spPr>
          <a:xfrm>
            <a:off x="11704320" y="6455664"/>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FFFFFF"/>
                </a:solidFill>
              </a:rPr>
              <a:t>‹#›</a:t>
            </a:fld>
            <a:endParaRPr sz="11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p24"/>
          <p:cNvSpPr/>
          <p:nvPr/>
        </p:nvSpPr>
        <p:spPr>
          <a:xfrm>
            <a:off x="0" y="2"/>
            <a:ext cx="12192000" cy="6857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21" name="Google Shape;321;p24"/>
          <p:cNvPicPr preferRelativeResize="0"/>
          <p:nvPr/>
        </p:nvPicPr>
        <p:blipFill rotWithShape="1">
          <a:blip r:embed="rId3">
            <a:alphaModFix/>
          </a:blip>
          <a:srcRect b="-1" l="0" r="9770" t="0"/>
          <a:stretch/>
        </p:blipFill>
        <p:spPr>
          <a:xfrm>
            <a:off x="20" y="431"/>
            <a:ext cx="8115280" cy="6408311"/>
          </a:xfrm>
          <a:prstGeom prst="rect">
            <a:avLst/>
          </a:prstGeom>
          <a:noFill/>
          <a:ln>
            <a:noFill/>
          </a:ln>
        </p:spPr>
      </p:pic>
      <p:sp>
        <p:nvSpPr>
          <p:cNvPr id="322" name="Google Shape;322;p24"/>
          <p:cNvSpPr txBox="1"/>
          <p:nvPr/>
        </p:nvSpPr>
        <p:spPr>
          <a:xfrm>
            <a:off x="328250" y="2227374"/>
            <a:ext cx="11257800" cy="4232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Despite orientation, teaching, supervision and feedback there may be signs of*</a:t>
            </a:r>
            <a:r>
              <a:rPr lang="en-US" sz="2000">
                <a:solidFill>
                  <a:schemeClr val="dk1"/>
                </a:solidFill>
              </a:rPr>
              <a:t>:</a:t>
            </a: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Not seeking/acting on feedback</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No progression of learning</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Requires repeated prompting/reminding </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Poor personal/professional accountability</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Sudden changes in behaviour/emotions</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Sudden change in performance, motivation, participation</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Repeated requests for special considerations </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Being unusually demanding of PE time</a:t>
            </a:r>
            <a:endParaRPr b="0" i="0" sz="2000" u="none" cap="none" strike="noStrike">
              <a:solidFill>
                <a:schemeClr val="dk1"/>
              </a:solidFill>
              <a:latin typeface="Arial"/>
              <a:ea typeface="Arial"/>
              <a:cs typeface="Arial"/>
              <a:sym typeface="Arial"/>
            </a:endParaRPr>
          </a:p>
          <a:p>
            <a:pPr indent="-228600" lvl="0" marL="371475" marR="0" rtl="0" algn="l">
              <a:lnSpc>
                <a:spcPct val="90000"/>
              </a:lnSpc>
              <a:spcBef>
                <a:spcPts val="600"/>
              </a:spcBef>
              <a:spcAft>
                <a:spcPts val="60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Inability to communicate clearly</a:t>
            </a:r>
            <a:endParaRPr b="0" i="0" sz="1400" u="none" cap="none" strike="noStrike">
              <a:solidFill>
                <a:srgbClr val="000000"/>
              </a:solidFill>
              <a:latin typeface="Arial"/>
              <a:ea typeface="Arial"/>
              <a:cs typeface="Arial"/>
              <a:sym typeface="Arial"/>
            </a:endParaRPr>
          </a:p>
        </p:txBody>
      </p:sp>
      <p:sp>
        <p:nvSpPr>
          <p:cNvPr id="323" name="Google Shape;323;p24"/>
          <p:cNvSpPr/>
          <p:nvPr/>
        </p:nvSpPr>
        <p:spPr>
          <a:xfrm flipH="1">
            <a:off x="-1" y="6408741"/>
            <a:ext cx="12191998" cy="457202"/>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4" name="Google Shape;324;p24"/>
          <p:cNvSpPr/>
          <p:nvPr/>
        </p:nvSpPr>
        <p:spPr>
          <a:xfrm flipH="1">
            <a:off x="-4" y="6408742"/>
            <a:ext cx="8115300" cy="449258"/>
          </a:xfrm>
          <a:prstGeom prst="rect">
            <a:avLst/>
          </a:prstGeom>
          <a:gradFill>
            <a:gsLst>
              <a:gs pos="0">
                <a:srgbClr val="0F4861">
                  <a:alpha val="58431"/>
                </a:srgbClr>
              </a:gs>
              <a:gs pos="28000">
                <a:srgbClr val="0F4861">
                  <a:alpha val="58431"/>
                </a:srgbClr>
              </a:gs>
              <a:gs pos="100000">
                <a:srgbClr val="000000">
                  <a:alpha val="69411"/>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5" name="Google Shape;325;p24"/>
          <p:cNvSpPr txBox="1"/>
          <p:nvPr>
            <p:ph idx="12" type="sldNum"/>
          </p:nvPr>
        </p:nvSpPr>
        <p:spPr>
          <a:xfrm>
            <a:off x="11704320" y="6459376"/>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FFFFFF"/>
                </a:solidFill>
                <a:latin typeface="Calibri"/>
                <a:ea typeface="Calibri"/>
                <a:cs typeface="Calibri"/>
                <a:sym typeface="Calibri"/>
              </a:rPr>
              <a:t>‹#›</a:t>
            </a:fld>
            <a:endParaRPr sz="1100">
              <a:solidFill>
                <a:srgbClr val="FFFFFF"/>
              </a:solidFill>
              <a:latin typeface="Calibri"/>
              <a:ea typeface="Calibri"/>
              <a:cs typeface="Calibri"/>
              <a:sym typeface="Calibri"/>
            </a:endParaRPr>
          </a:p>
        </p:txBody>
      </p:sp>
      <p:sp>
        <p:nvSpPr>
          <p:cNvPr id="326" name="Google Shape;326;p24"/>
          <p:cNvSpPr txBox="1"/>
          <p:nvPr/>
        </p:nvSpPr>
        <p:spPr>
          <a:xfrm>
            <a:off x="2626317" y="6425148"/>
            <a:ext cx="4387086" cy="377045"/>
          </a:xfrm>
          <a:prstGeom prst="rect">
            <a:avLst/>
          </a:prstGeom>
          <a:noFill/>
          <a:ln>
            <a:noFill/>
          </a:ln>
        </p:spPr>
        <p:txBody>
          <a:bodyPr anchorCtr="0" anchor="t" bIns="37125" lIns="74275" spcFirstLastPara="1" rIns="74275" wrap="square" tIns="37125">
            <a:spAutoFit/>
          </a:bodyPr>
          <a:lstStyle/>
          <a:p>
            <a:pPr indent="0" lvl="0" marL="0" marR="0" rtl="0" algn="l">
              <a:lnSpc>
                <a:spcPct val="100000"/>
              </a:lnSpc>
              <a:spcBef>
                <a:spcPts val="0"/>
              </a:spcBef>
              <a:spcAft>
                <a:spcPts val="600"/>
              </a:spcAft>
              <a:buClr>
                <a:srgbClr val="000000"/>
              </a:buClr>
              <a:buSzPts val="1463"/>
              <a:buFont typeface="Arial"/>
              <a:buNone/>
            </a:pPr>
            <a:r>
              <a:rPr b="0" i="0" lang="en-US" sz="1463" u="none" cap="none" strike="noStrike">
                <a:solidFill>
                  <a:schemeClr val="lt1"/>
                </a:solidFill>
                <a:latin typeface="Calibri"/>
                <a:ea typeface="Calibri"/>
                <a:cs typeface="Calibri"/>
                <a:sym typeface="Calibri"/>
              </a:rPr>
              <a:t>The above list contains examples and is not exhaustive</a:t>
            </a:r>
            <a:endParaRPr b="0" i="0" sz="1138" u="none" cap="none" strike="noStrike">
              <a:solidFill>
                <a:schemeClr val="lt1"/>
              </a:solidFill>
              <a:latin typeface="Arial"/>
              <a:ea typeface="Arial"/>
              <a:cs typeface="Arial"/>
              <a:sym typeface="Arial"/>
            </a:endParaRPr>
          </a:p>
        </p:txBody>
      </p:sp>
      <p:sp>
        <p:nvSpPr>
          <p:cNvPr id="327" name="Google Shape;327;p24"/>
          <p:cNvSpPr txBox="1"/>
          <p:nvPr>
            <p:ph type="title"/>
          </p:nvPr>
        </p:nvSpPr>
        <p:spPr>
          <a:xfrm>
            <a:off x="328246" y="662152"/>
            <a:ext cx="11723077" cy="1330439"/>
          </a:xfrm>
          <a:prstGeom prst="rect">
            <a:avLst/>
          </a:prstGeom>
          <a:solidFill>
            <a:schemeClr val="lt1"/>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Play"/>
              <a:buNone/>
            </a:pPr>
            <a:r>
              <a:rPr lang="en-US"/>
              <a:t>Supporting an underperforming/distressed student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1"/>
          <p:cNvSpPr/>
          <p:nvPr/>
        </p:nvSpPr>
        <p:spPr>
          <a:xfrm>
            <a:off x="0" y="2"/>
            <a:ext cx="12192000" cy="6857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3" name="Google Shape;333;p41"/>
          <p:cNvPicPr preferRelativeResize="0"/>
          <p:nvPr/>
        </p:nvPicPr>
        <p:blipFill rotWithShape="1">
          <a:blip r:embed="rId3">
            <a:alphaModFix/>
          </a:blip>
          <a:srcRect b="-1" l="0" r="9770" t="0"/>
          <a:stretch/>
        </p:blipFill>
        <p:spPr>
          <a:xfrm>
            <a:off x="20" y="431"/>
            <a:ext cx="8115280" cy="6408311"/>
          </a:xfrm>
          <a:prstGeom prst="rect">
            <a:avLst/>
          </a:prstGeom>
          <a:noFill/>
          <a:ln>
            <a:noFill/>
          </a:ln>
        </p:spPr>
      </p:pic>
      <p:sp>
        <p:nvSpPr>
          <p:cNvPr id="334" name="Google Shape;334;p41"/>
          <p:cNvSpPr txBox="1"/>
          <p:nvPr/>
        </p:nvSpPr>
        <p:spPr>
          <a:xfrm>
            <a:off x="328246" y="2206366"/>
            <a:ext cx="11257761" cy="3892060"/>
          </a:xfrm>
          <a:prstGeom prst="rect">
            <a:avLst/>
          </a:prstGeom>
          <a:solidFill>
            <a:schemeClr val="lt1"/>
          </a:solidFill>
          <a:ln>
            <a:noFill/>
          </a:ln>
        </p:spPr>
        <p:txBody>
          <a:bodyPr anchorCtr="0" anchor="t" bIns="45700" lIns="91425" spcFirstLastPara="1" rIns="91425" wrap="square" tIns="45700">
            <a:noAutofit/>
          </a:bodyPr>
          <a:lstStyle/>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1. As soon as practically possible after noticing signs, a minimum of 2 practice educators (one of which should be the Student Coordinator) should agree and confirm that the student is underperforming/distressed.</a:t>
            </a:r>
            <a:endParaRPr/>
          </a:p>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2. Meet with the student in a private and calm setting, making it clear to the student how much time is available for the meeting. </a:t>
            </a:r>
            <a:endParaRPr/>
          </a:p>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3. State concerns openly in a non-judgemental way e.g. “I’m concerned about you and would like to try to help”. </a:t>
            </a:r>
            <a:endParaRPr/>
          </a:p>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4. Gather the student’s account (being listened to and feeling understood may be enough to resolve some issues). </a:t>
            </a:r>
            <a:endParaRPr/>
          </a:p>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5. Try to assist the student’s identification and articulation of the main issue(s) and decide together on the most appropriate way forward.  This may involve offering practical support such as a deadline.</a:t>
            </a:r>
            <a:endParaRPr/>
          </a:p>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6. Advise the UCD Practice Tutor if not already involved. </a:t>
            </a:r>
            <a:endParaRPr/>
          </a:p>
          <a:p>
            <a:pPr indent="0" lvl="0" marL="13970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7. Request and complete Portfolio Form K-Risk of Failure if required. </a:t>
            </a:r>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 name="Google Shape;335;p41"/>
          <p:cNvSpPr/>
          <p:nvPr/>
        </p:nvSpPr>
        <p:spPr>
          <a:xfrm flipH="1">
            <a:off x="-1" y="6408741"/>
            <a:ext cx="12191998" cy="457202"/>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p41"/>
          <p:cNvSpPr/>
          <p:nvPr/>
        </p:nvSpPr>
        <p:spPr>
          <a:xfrm flipH="1">
            <a:off x="-4" y="6408742"/>
            <a:ext cx="8115300" cy="449258"/>
          </a:xfrm>
          <a:prstGeom prst="rect">
            <a:avLst/>
          </a:prstGeom>
          <a:gradFill>
            <a:gsLst>
              <a:gs pos="0">
                <a:srgbClr val="0F4861">
                  <a:alpha val="58431"/>
                </a:srgbClr>
              </a:gs>
              <a:gs pos="28000">
                <a:srgbClr val="0F4861">
                  <a:alpha val="58431"/>
                </a:srgbClr>
              </a:gs>
              <a:gs pos="100000">
                <a:srgbClr val="000000">
                  <a:alpha val="69411"/>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7" name="Google Shape;337;p41"/>
          <p:cNvSpPr txBox="1"/>
          <p:nvPr>
            <p:ph idx="12" type="sldNum"/>
          </p:nvPr>
        </p:nvSpPr>
        <p:spPr>
          <a:xfrm>
            <a:off x="11704320" y="6459376"/>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FFFFFF"/>
                </a:solidFill>
                <a:latin typeface="Calibri"/>
                <a:ea typeface="Calibri"/>
                <a:cs typeface="Calibri"/>
                <a:sym typeface="Calibri"/>
              </a:rPr>
              <a:t>‹#›</a:t>
            </a:fld>
            <a:endParaRPr sz="1100">
              <a:solidFill>
                <a:srgbClr val="FFFFFF"/>
              </a:solidFill>
              <a:latin typeface="Calibri"/>
              <a:ea typeface="Calibri"/>
              <a:cs typeface="Calibri"/>
              <a:sym typeface="Calibri"/>
            </a:endParaRPr>
          </a:p>
        </p:txBody>
      </p:sp>
      <p:sp>
        <p:nvSpPr>
          <p:cNvPr id="338" name="Google Shape;338;p41"/>
          <p:cNvSpPr txBox="1"/>
          <p:nvPr>
            <p:ph type="title"/>
          </p:nvPr>
        </p:nvSpPr>
        <p:spPr>
          <a:xfrm>
            <a:off x="328246" y="662152"/>
            <a:ext cx="11723077" cy="1330439"/>
          </a:xfrm>
          <a:prstGeom prst="rect">
            <a:avLst/>
          </a:prstGeom>
          <a:solidFill>
            <a:schemeClr val="lt1"/>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Play"/>
              <a:buNone/>
            </a:pPr>
            <a:r>
              <a:rPr lang="en-US"/>
              <a:t>Supporting an underperforming/distressed student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343" name="Shape 343"/>
        <p:cNvGrpSpPr/>
        <p:nvPr/>
      </p:nvGrpSpPr>
      <p:grpSpPr>
        <a:xfrm>
          <a:off x="0" y="0"/>
          <a:ext cx="0" cy="0"/>
          <a:chOff x="0" y="0"/>
          <a:chExt cx="0" cy="0"/>
        </a:xfrm>
      </p:grpSpPr>
      <p:sp>
        <p:nvSpPr>
          <p:cNvPr id="344" name="Google Shape;344;p26"/>
          <p:cNvSpPr txBox="1"/>
          <p:nvPr>
            <p:ph idx="12" type="sldNum"/>
          </p:nvPr>
        </p:nvSpPr>
        <p:spPr>
          <a:xfrm>
            <a:off x="8139113" y="6356351"/>
            <a:ext cx="22290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45" name="Google Shape;345;p26"/>
          <p:cNvPicPr preferRelativeResize="0"/>
          <p:nvPr/>
        </p:nvPicPr>
        <p:blipFill rotWithShape="1">
          <a:blip r:embed="rId3">
            <a:alphaModFix/>
          </a:blip>
          <a:srcRect b="0" l="0" r="0" t="0"/>
          <a:stretch/>
        </p:blipFill>
        <p:spPr>
          <a:xfrm>
            <a:off x="1143001" y="1201879"/>
            <a:ext cx="9905999" cy="4454243"/>
          </a:xfrm>
          <a:prstGeom prst="rect">
            <a:avLst/>
          </a:prstGeom>
          <a:noFill/>
          <a:ln>
            <a:noFill/>
          </a:ln>
        </p:spPr>
      </p:pic>
      <p:sp>
        <p:nvSpPr>
          <p:cNvPr id="346" name="Google Shape;346;p26"/>
          <p:cNvSpPr txBox="1"/>
          <p:nvPr/>
        </p:nvSpPr>
        <p:spPr>
          <a:xfrm>
            <a:off x="1307744" y="6042796"/>
            <a:ext cx="8841231"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uFill>
                  <a:noFill/>
                </a:uFill>
                <a:latin typeface="Roboto"/>
                <a:ea typeface="Roboto"/>
                <a:cs typeface="Roboto"/>
                <a:sym typeface="Roboto"/>
                <a:hlinkClick r:id="rId4">
                  <a:extLst>
                    <a:ext uri="{A12FA001-AC4F-418D-AE19-62706E023703}">
                      <ahyp:hlinkClr val="tx"/>
                    </a:ext>
                  </a:extLst>
                </a:hlinkClick>
              </a:rPr>
              <a:t>https://my.opencourses.ie/course/view.php?id=96</a:t>
            </a:r>
            <a:endParaRPr b="0" i="0" sz="2400" u="none" cap="none" strike="noStrike">
              <a:solidFill>
                <a:schemeClr val="lt1"/>
              </a:solidFill>
              <a:latin typeface="Arial"/>
              <a:ea typeface="Arial"/>
              <a:cs typeface="Arial"/>
              <a:sym typeface="Arial"/>
            </a:endParaRPr>
          </a:p>
        </p:txBody>
      </p:sp>
      <p:sp>
        <p:nvSpPr>
          <p:cNvPr id="347" name="Google Shape;347;p26"/>
          <p:cNvSpPr txBox="1"/>
          <p:nvPr>
            <p:ph type="title"/>
          </p:nvPr>
        </p:nvSpPr>
        <p:spPr>
          <a:xfrm>
            <a:off x="1604975" y="124123"/>
            <a:ext cx="8544000" cy="1010400"/>
          </a:xfrm>
          <a:prstGeom prst="rect">
            <a:avLst/>
          </a:prstGeom>
          <a:noFill/>
          <a:ln>
            <a:noFill/>
          </a:ln>
        </p:spPr>
        <p:txBody>
          <a:bodyPr anchorCtr="0" anchor="ctr" bIns="37125" lIns="74275" spcFirstLastPara="1" rIns="74275" wrap="square" tIns="37125">
            <a:normAutofit fontScale="90000"/>
          </a:bodyPr>
          <a:lstStyle/>
          <a:p>
            <a:pPr indent="0" lvl="0" marL="0" rtl="0" algn="ctr">
              <a:lnSpc>
                <a:spcPct val="90000"/>
              </a:lnSpc>
              <a:spcBef>
                <a:spcPts val="0"/>
              </a:spcBef>
              <a:spcAft>
                <a:spcPts val="0"/>
              </a:spcAft>
              <a:buClr>
                <a:schemeClr val="lt1"/>
              </a:buClr>
              <a:buSzPct val="111111"/>
              <a:buFont typeface="Play"/>
              <a:buNone/>
            </a:pPr>
            <a:r>
              <a:rPr lang="en-US" sz="4225">
                <a:solidFill>
                  <a:schemeClr val="lt1"/>
                </a:solidFill>
              </a:rPr>
              <a:t>National Teaching and Learning Forum  </a:t>
            </a:r>
            <a:endParaRPr>
              <a:solidFill>
                <a:schemeClr val="lt1"/>
              </a:solidFill>
            </a:endParaRPr>
          </a:p>
        </p:txBody>
      </p:sp>
      <p:pic>
        <p:nvPicPr>
          <p:cNvPr id="348" name="Google Shape;348;p26"/>
          <p:cNvPicPr preferRelativeResize="0"/>
          <p:nvPr/>
        </p:nvPicPr>
        <p:blipFill rotWithShape="1">
          <a:blip r:embed="rId5">
            <a:alphaModFix/>
          </a:blip>
          <a:srcRect b="0" l="0" r="0" t="0"/>
          <a:stretch/>
        </p:blipFill>
        <p:spPr>
          <a:xfrm>
            <a:off x="8409001" y="5692693"/>
            <a:ext cx="1104899" cy="1010400"/>
          </a:xfrm>
          <a:prstGeom prst="rect">
            <a:avLst/>
          </a:prstGeom>
          <a:noFill/>
          <a:ln>
            <a:noFill/>
          </a:ln>
        </p:spPr>
      </p:pic>
      <p:sp>
        <p:nvSpPr>
          <p:cNvPr id="349" name="Google Shape;349;p26"/>
          <p:cNvSpPr/>
          <p:nvPr/>
        </p:nvSpPr>
        <p:spPr>
          <a:xfrm>
            <a:off x="1293900" y="2248850"/>
            <a:ext cx="8220000" cy="15621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41da79524c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HSE HSCP Office </a:t>
            </a:r>
            <a:endParaRPr/>
          </a:p>
        </p:txBody>
      </p:sp>
      <p:pic>
        <p:nvPicPr>
          <p:cNvPr id="356" name="Google Shape;356;g341da79524c_0_0"/>
          <p:cNvPicPr preferRelativeResize="0"/>
          <p:nvPr/>
        </p:nvPicPr>
        <p:blipFill>
          <a:blip r:embed="rId3">
            <a:alphaModFix/>
          </a:blip>
          <a:stretch>
            <a:fillRect/>
          </a:stretch>
        </p:blipFill>
        <p:spPr>
          <a:xfrm>
            <a:off x="303950" y="1740500"/>
            <a:ext cx="5772124" cy="3190449"/>
          </a:xfrm>
          <a:prstGeom prst="rect">
            <a:avLst/>
          </a:prstGeom>
          <a:noFill/>
          <a:ln cap="flat" cmpd="sng" w="9525">
            <a:solidFill>
              <a:schemeClr val="dk1"/>
            </a:solidFill>
            <a:prstDash val="solid"/>
            <a:round/>
            <a:headEnd len="sm" w="sm" type="none"/>
            <a:tailEnd len="sm" w="sm" type="none"/>
          </a:ln>
        </p:spPr>
      </p:pic>
      <p:pic>
        <p:nvPicPr>
          <p:cNvPr id="357" name="Google Shape;357;g341da79524c_0_0"/>
          <p:cNvPicPr preferRelativeResize="0"/>
          <p:nvPr/>
        </p:nvPicPr>
        <p:blipFill>
          <a:blip r:embed="rId4">
            <a:alphaModFix/>
          </a:blip>
          <a:stretch>
            <a:fillRect/>
          </a:stretch>
        </p:blipFill>
        <p:spPr>
          <a:xfrm>
            <a:off x="6256375" y="1690825"/>
            <a:ext cx="5171523" cy="3148875"/>
          </a:xfrm>
          <a:prstGeom prst="rect">
            <a:avLst/>
          </a:prstGeom>
          <a:noFill/>
          <a:ln cap="flat" cmpd="sng" w="9525">
            <a:solidFill>
              <a:schemeClr val="dk1"/>
            </a:solidFill>
            <a:prstDash val="solid"/>
            <a:round/>
            <a:headEnd len="sm" w="sm" type="none"/>
            <a:tailEnd len="sm" w="sm" type="none"/>
          </a:ln>
        </p:spPr>
      </p:pic>
      <p:sp>
        <p:nvSpPr>
          <p:cNvPr id="358" name="Google Shape;358;g341da79524c_0_0"/>
          <p:cNvSpPr txBox="1"/>
          <p:nvPr/>
        </p:nvSpPr>
        <p:spPr>
          <a:xfrm>
            <a:off x="435125" y="5021725"/>
            <a:ext cx="10849200" cy="1318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t>Please </a:t>
            </a:r>
            <a:r>
              <a:rPr lang="en-US"/>
              <a:t>consider</a:t>
            </a:r>
            <a:r>
              <a:rPr lang="en-US"/>
              <a:t> lobbying the following to obtain further training: </a:t>
            </a:r>
            <a:r>
              <a:rPr lang="en-US">
                <a:solidFill>
                  <a:schemeClr val="dk1"/>
                </a:solidFill>
              </a:rPr>
              <a:t>HSCP.NationalOffice@hse.ie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100">
                <a:solidFill>
                  <a:srgbClr val="1F497D"/>
                </a:solidFill>
              </a:rPr>
              <a:t>Sinéad Fitzpatrick</a:t>
            </a:r>
            <a:r>
              <a:rPr lang="en-US" sz="1100">
                <a:solidFill>
                  <a:srgbClr val="1F497D"/>
                </a:solidFill>
              </a:rPr>
              <a:t>| </a:t>
            </a:r>
            <a:r>
              <a:rPr b="1" lang="en-US" sz="1100">
                <a:solidFill>
                  <a:srgbClr val="1F497D"/>
                </a:solidFill>
              </a:rPr>
              <a:t>HSCP Development Manager| National Health &amp; Social Care Professions Office |HSE|  </a:t>
            </a:r>
            <a:r>
              <a:rPr lang="en-US" sz="1100">
                <a:solidFill>
                  <a:srgbClr val="1F497D"/>
                </a:solidFill>
              </a:rPr>
              <a:t>Office of the Chief Clinical Officer| Phoenix Hall, St Mary’s Campus, Phoenix Park, Dublin 20.</a:t>
            </a:r>
            <a:r>
              <a:rPr lang="en-US" sz="1100">
                <a:solidFill>
                  <a:srgbClr val="1F4E79"/>
                </a:solidFill>
              </a:rPr>
              <a:t> </a:t>
            </a:r>
            <a:r>
              <a:rPr lang="en-US" sz="1100">
                <a:solidFill>
                  <a:srgbClr val="1F497D"/>
                </a:solidFill>
              </a:rPr>
              <a:t>D20 CK33| &amp; Clinical &amp; Administration Block A, HSE Merlin Park Hospital|Galway H91 N973</a:t>
            </a:r>
            <a:endParaRPr sz="1100">
              <a:solidFill>
                <a:srgbClr val="1F497D"/>
              </a:solidFill>
            </a:endParaRPr>
          </a:p>
          <a:p>
            <a:pPr indent="0" lvl="0" marL="0" rtl="0" algn="l">
              <a:lnSpc>
                <a:spcPct val="115000"/>
              </a:lnSpc>
              <a:spcBef>
                <a:spcPts val="0"/>
              </a:spcBef>
              <a:spcAft>
                <a:spcPts val="0"/>
              </a:spcAft>
              <a:buNone/>
            </a:pPr>
            <a:r>
              <a:rPr lang="en-US" sz="1100">
                <a:solidFill>
                  <a:srgbClr val="1F497D"/>
                </a:solidFill>
              </a:rPr>
              <a:t>Phone: 087 0985658| E-mail: sinead.fitzpatrick2@hse.ie | HSCP hub on HSELanD </a:t>
            </a:r>
            <a:r>
              <a:rPr lang="en-US" sz="1100" u="sng">
                <a:solidFill>
                  <a:srgbClr val="1F497D"/>
                </a:solidFill>
                <a:hlinkClick r:id="rId5">
                  <a:extLst>
                    <a:ext uri="{A12FA001-AC4F-418D-AE19-62706E023703}">
                      <ahyp:hlinkClr val="tx"/>
                    </a:ext>
                  </a:extLst>
                </a:hlinkClick>
              </a:rPr>
              <a:t>www.hseland.ie</a:t>
            </a:r>
            <a:endParaRPr sz="1100" u="sng">
              <a:solidFill>
                <a:srgbClr val="1F497D"/>
              </a:solidFill>
            </a:endParaRPr>
          </a:p>
          <a:p>
            <a:pPr indent="0" lvl="0" marL="0" rtl="0" algn="l">
              <a:lnSpc>
                <a:spcPct val="115000"/>
              </a:lnSpc>
              <a:spcBef>
                <a:spcPts val="0"/>
              </a:spcBef>
              <a:spcAft>
                <a:spcPts val="0"/>
              </a:spcAft>
              <a:buNone/>
            </a:pPr>
            <a:r>
              <a:rPr lang="en-US" sz="11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363" name="Shape 363"/>
        <p:cNvGrpSpPr/>
        <p:nvPr/>
      </p:nvGrpSpPr>
      <p:grpSpPr>
        <a:xfrm>
          <a:off x="0" y="0"/>
          <a:ext cx="0" cy="0"/>
          <a:chOff x="0" y="0"/>
          <a:chExt cx="0" cy="0"/>
        </a:xfrm>
      </p:grpSpPr>
      <p:sp>
        <p:nvSpPr>
          <p:cNvPr id="364" name="Google Shape;364;p27"/>
          <p:cNvSpPr txBox="1"/>
          <p:nvPr>
            <p:ph type="title"/>
          </p:nvPr>
        </p:nvSpPr>
        <p:spPr>
          <a:xfrm>
            <a:off x="1446465" y="394014"/>
            <a:ext cx="7328258" cy="641100"/>
          </a:xfrm>
          <a:prstGeom prst="rect">
            <a:avLst/>
          </a:prstGeom>
          <a:noFill/>
          <a:ln>
            <a:noFill/>
          </a:ln>
        </p:spPr>
        <p:txBody>
          <a:bodyPr anchorCtr="0" anchor="ctr" bIns="37125" lIns="74275" spcFirstLastPara="1" rIns="74275" wrap="square" tIns="37125">
            <a:noAutofit/>
          </a:bodyPr>
          <a:lstStyle/>
          <a:p>
            <a:pPr indent="0" lvl="0" marL="0" rtl="0" algn="ctr">
              <a:lnSpc>
                <a:spcPct val="90000"/>
              </a:lnSpc>
              <a:spcBef>
                <a:spcPts val="0"/>
              </a:spcBef>
              <a:spcAft>
                <a:spcPts val="0"/>
              </a:spcAft>
              <a:buClr>
                <a:schemeClr val="lt1"/>
              </a:buClr>
              <a:buSzPts val="3215"/>
              <a:buFont typeface="Play"/>
              <a:buNone/>
            </a:pPr>
            <a:r>
              <a:rPr lang="en-US">
                <a:solidFill>
                  <a:schemeClr val="lt1"/>
                </a:solidFill>
              </a:rPr>
              <a:t>Tutor support</a:t>
            </a:r>
            <a:endParaRPr>
              <a:solidFill>
                <a:schemeClr val="lt1"/>
              </a:solidFill>
            </a:endParaRPr>
          </a:p>
        </p:txBody>
      </p:sp>
      <p:sp>
        <p:nvSpPr>
          <p:cNvPr id="365" name="Google Shape;365;p27"/>
          <p:cNvSpPr txBox="1"/>
          <p:nvPr>
            <p:ph idx="1" type="body"/>
          </p:nvPr>
        </p:nvSpPr>
        <p:spPr>
          <a:xfrm>
            <a:off x="2446259" y="1248044"/>
            <a:ext cx="8013900" cy="468300"/>
          </a:xfrm>
          <a:prstGeom prst="rect">
            <a:avLst/>
          </a:prstGeom>
          <a:noFill/>
          <a:ln>
            <a:noFill/>
          </a:ln>
        </p:spPr>
        <p:txBody>
          <a:bodyPr anchorCtr="0" anchor="t" bIns="37125" lIns="74275" spcFirstLastPara="1" rIns="74275" wrap="square" tIns="37125">
            <a:normAutofit/>
          </a:bodyPr>
          <a:lstStyle/>
          <a:p>
            <a:pPr indent="0" lvl="0" marL="371475" rtl="0" algn="l">
              <a:lnSpc>
                <a:spcPct val="70000"/>
              </a:lnSpc>
              <a:spcBef>
                <a:spcPts val="0"/>
              </a:spcBef>
              <a:spcAft>
                <a:spcPts val="0"/>
              </a:spcAft>
              <a:buClr>
                <a:schemeClr val="lt1"/>
              </a:buClr>
              <a:buSzPts val="1800"/>
              <a:buNone/>
            </a:pPr>
            <a:r>
              <a:rPr b="1" lang="en-US" sz="1800">
                <a:solidFill>
                  <a:schemeClr val="lt1"/>
                </a:solidFill>
              </a:rPr>
              <a:t>UCD Practice Tutors are CORU Registered Dietitians.</a:t>
            </a:r>
            <a:endParaRPr b="1" sz="1800">
              <a:solidFill>
                <a:schemeClr val="lt1"/>
              </a:solidFill>
            </a:endParaRPr>
          </a:p>
        </p:txBody>
      </p:sp>
      <p:sp>
        <p:nvSpPr>
          <p:cNvPr id="366" name="Google Shape;366;p27"/>
          <p:cNvSpPr txBox="1"/>
          <p:nvPr/>
        </p:nvSpPr>
        <p:spPr>
          <a:xfrm>
            <a:off x="222323" y="1771386"/>
            <a:ext cx="5908152" cy="4076070"/>
          </a:xfrm>
          <a:prstGeom prst="rect">
            <a:avLst/>
          </a:prstGeom>
          <a:noFill/>
          <a:ln cap="flat" cmpd="sng" w="9525">
            <a:solidFill>
              <a:schemeClr val="accent1"/>
            </a:solidFill>
            <a:prstDash val="solid"/>
            <a:round/>
            <a:headEnd len="sm" w="sm" type="none"/>
            <a:tailEnd len="sm" w="sm" type="none"/>
          </a:ln>
        </p:spPr>
        <p:txBody>
          <a:bodyPr anchorCtr="0" anchor="t" bIns="37125" lIns="74275" spcFirstLastPara="1" rIns="74275" wrap="square" tIns="371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Support for you and your site:</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Ensuring that sites have the necessary information packs, curriculum information and assessment tools required.</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Providing guidance and support to PE’s in enhancing the environment for student education.</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Providing training, advice, support and assistance to PE’s in the assessment of student’s performance.</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Assisting PE’s in the completion of student assessment forms.</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Facilitating effective communication and working relationships.</a:t>
            </a:r>
            <a:endParaRPr b="0" i="0" sz="2000" u="none" cap="none" strike="noStrike">
              <a:solidFill>
                <a:schemeClr val="lt1"/>
              </a:solidFill>
              <a:latin typeface="Arial"/>
              <a:ea typeface="Arial"/>
              <a:cs typeface="Arial"/>
              <a:sym typeface="Arial"/>
            </a:endParaRPr>
          </a:p>
        </p:txBody>
      </p:sp>
      <p:sp>
        <p:nvSpPr>
          <p:cNvPr id="367" name="Google Shape;367;p27"/>
          <p:cNvSpPr txBox="1"/>
          <p:nvPr/>
        </p:nvSpPr>
        <p:spPr>
          <a:xfrm>
            <a:off x="6308125" y="1766704"/>
            <a:ext cx="5661552" cy="3460517"/>
          </a:xfrm>
          <a:prstGeom prst="rect">
            <a:avLst/>
          </a:prstGeom>
          <a:noFill/>
          <a:ln cap="flat" cmpd="sng" w="9525">
            <a:solidFill>
              <a:schemeClr val="accent1"/>
            </a:solidFill>
            <a:prstDash val="solid"/>
            <a:round/>
            <a:headEnd len="sm" w="sm" type="none"/>
            <a:tailEnd len="sm" w="sm" type="none"/>
          </a:ln>
        </p:spPr>
        <p:txBody>
          <a:bodyPr anchorCtr="0" anchor="t" bIns="37125" lIns="74275" spcFirstLastPara="1" rIns="74275" wrap="square" tIns="371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Support for students include:</a:t>
            </a:r>
            <a:endParaRPr b="1"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Ensuring student learning contracts/practice placement objectives are agreed at the start of each placement.</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Supporting and facilitating shared learning experiences</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Participation as required in practice placement supervision of students</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Contributing to ongoing feedback to students about their performance</a:t>
            </a:r>
            <a:endParaRPr b="0" i="0" sz="20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lt1"/>
                </a:solidFill>
                <a:latin typeface="Calibri"/>
                <a:ea typeface="Calibri"/>
                <a:cs typeface="Calibri"/>
                <a:sym typeface="Calibri"/>
              </a:rPr>
              <a:t>Facilitating effective learning within practice</a:t>
            </a:r>
            <a:endParaRPr b="0" i="0" sz="1400" u="none" cap="none" strike="noStrike">
              <a:solidFill>
                <a:schemeClr val="lt1"/>
              </a:solidFill>
              <a:latin typeface="Arial"/>
              <a:ea typeface="Arial"/>
              <a:cs typeface="Arial"/>
              <a:sym typeface="Arial"/>
            </a:endParaRPr>
          </a:p>
        </p:txBody>
      </p:sp>
      <p:sp>
        <p:nvSpPr>
          <p:cNvPr id="368" name="Google Shape;368;p27"/>
          <p:cNvSpPr txBox="1"/>
          <p:nvPr>
            <p:ph idx="12" type="sldNum"/>
          </p:nvPr>
        </p:nvSpPr>
        <p:spPr>
          <a:xfrm>
            <a:off x="9581052" y="6279004"/>
            <a:ext cx="2229000" cy="296700"/>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69" name="Google Shape;369;p27"/>
          <p:cNvPicPr preferRelativeResize="0"/>
          <p:nvPr/>
        </p:nvPicPr>
        <p:blipFill rotWithShape="1">
          <a:blip r:embed="rId3">
            <a:alphaModFix/>
          </a:blip>
          <a:srcRect b="0" l="0" r="0" t="0"/>
          <a:stretch/>
        </p:blipFill>
        <p:spPr>
          <a:xfrm>
            <a:off x="9733443" y="99229"/>
            <a:ext cx="726717" cy="10770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374" name="Shape 374"/>
        <p:cNvGrpSpPr/>
        <p:nvPr/>
      </p:nvGrpSpPr>
      <p:grpSpPr>
        <a:xfrm>
          <a:off x="0" y="0"/>
          <a:ext cx="0" cy="0"/>
          <a:chOff x="0" y="0"/>
          <a:chExt cx="0" cy="0"/>
        </a:xfrm>
      </p:grpSpPr>
      <p:sp>
        <p:nvSpPr>
          <p:cNvPr id="375" name="Google Shape;375;p28"/>
          <p:cNvSpPr txBox="1"/>
          <p:nvPr>
            <p:ph type="title"/>
          </p:nvPr>
        </p:nvSpPr>
        <p:spPr>
          <a:xfrm>
            <a:off x="1824038" y="215318"/>
            <a:ext cx="8544000" cy="1077000"/>
          </a:xfrm>
          <a:prstGeom prst="rect">
            <a:avLst/>
          </a:prstGeom>
          <a:noFill/>
          <a:ln>
            <a:noFill/>
          </a:ln>
        </p:spPr>
        <p:txBody>
          <a:bodyPr anchorCtr="0" anchor="ctr" bIns="37125" lIns="74275" spcFirstLastPara="1" rIns="74275" wrap="square" tIns="37125">
            <a:normAutofit/>
          </a:bodyPr>
          <a:lstStyle/>
          <a:p>
            <a:pPr indent="0" lvl="0" marL="0" rtl="0" algn="ctr">
              <a:lnSpc>
                <a:spcPct val="90000"/>
              </a:lnSpc>
              <a:spcBef>
                <a:spcPts val="0"/>
              </a:spcBef>
              <a:spcAft>
                <a:spcPts val="0"/>
              </a:spcAft>
              <a:buClr>
                <a:schemeClr val="lt1"/>
              </a:buClr>
              <a:buSzPts val="1800"/>
              <a:buFont typeface="Play"/>
              <a:buNone/>
            </a:pPr>
            <a:r>
              <a:rPr lang="en-US">
                <a:solidFill>
                  <a:schemeClr val="lt1"/>
                </a:solidFill>
              </a:rPr>
              <a:t>This is the end of the session.</a:t>
            </a:r>
            <a:endParaRPr>
              <a:solidFill>
                <a:schemeClr val="lt1"/>
              </a:solidFill>
            </a:endParaRPr>
          </a:p>
        </p:txBody>
      </p:sp>
      <p:sp>
        <p:nvSpPr>
          <p:cNvPr id="376" name="Google Shape;376;p28"/>
          <p:cNvSpPr txBox="1"/>
          <p:nvPr>
            <p:ph idx="1" type="body"/>
          </p:nvPr>
        </p:nvSpPr>
        <p:spPr>
          <a:xfrm>
            <a:off x="363415" y="1267123"/>
            <a:ext cx="11828585" cy="4465921"/>
          </a:xfrm>
          <a:prstGeom prst="rect">
            <a:avLst/>
          </a:prstGeom>
          <a:noFill/>
          <a:ln>
            <a:noFill/>
          </a:ln>
        </p:spPr>
        <p:txBody>
          <a:bodyPr anchorCtr="0" anchor="t" bIns="37125" lIns="74275" spcFirstLastPara="1" rIns="74275" wrap="square" tIns="37125">
            <a:spAutoFit/>
          </a:bodyPr>
          <a:lstStyle/>
          <a:p>
            <a:pPr indent="0" lvl="0" marL="0" rtl="0" algn="l">
              <a:lnSpc>
                <a:spcPct val="90000"/>
              </a:lnSpc>
              <a:spcBef>
                <a:spcPts val="813"/>
              </a:spcBef>
              <a:spcAft>
                <a:spcPts val="0"/>
              </a:spcAft>
              <a:buClr>
                <a:schemeClr val="lt1"/>
              </a:buClr>
              <a:buSzPts val="1800"/>
              <a:buNone/>
            </a:pPr>
            <a:r>
              <a:rPr lang="en-US">
                <a:solidFill>
                  <a:schemeClr val="lt1"/>
                </a:solidFill>
              </a:rPr>
              <a:t>Initial content was developed by Ruth Charles, Nicola Dervan and Annelie Shaw, Registered Dietitians and UCD Practice Placement Tutors.</a:t>
            </a:r>
            <a:endParaRPr>
              <a:solidFill>
                <a:schemeClr val="lt1"/>
              </a:solidFill>
            </a:endParaRPr>
          </a:p>
          <a:p>
            <a:pPr indent="0" lvl="0" marL="0" rtl="0" algn="l">
              <a:lnSpc>
                <a:spcPct val="90000"/>
              </a:lnSpc>
              <a:spcBef>
                <a:spcPts val="813"/>
              </a:spcBef>
              <a:spcAft>
                <a:spcPts val="0"/>
              </a:spcAft>
              <a:buClr>
                <a:schemeClr val="lt1"/>
              </a:buClr>
              <a:buSzPts val="1800"/>
              <a:buNone/>
            </a:pPr>
            <a:r>
              <a:rPr lang="en-US">
                <a:solidFill>
                  <a:schemeClr val="lt1"/>
                </a:solidFill>
              </a:rPr>
              <a:t>Content has been amended in accordance with changes in regulatory requirements as defined by CORU and in conjunction with feedback we receive from students and practice educators on a yearly basis.</a:t>
            </a:r>
            <a:endParaRPr>
              <a:solidFill>
                <a:schemeClr val="lt1"/>
              </a:solidFill>
            </a:endParaRPr>
          </a:p>
          <a:p>
            <a:pPr indent="0" lvl="0" marL="0" rtl="0" algn="l">
              <a:lnSpc>
                <a:spcPct val="90000"/>
              </a:lnSpc>
              <a:spcBef>
                <a:spcPts val="813"/>
              </a:spcBef>
              <a:spcAft>
                <a:spcPts val="0"/>
              </a:spcAft>
              <a:buClr>
                <a:schemeClr val="lt1"/>
              </a:buClr>
              <a:buSzPts val="1800"/>
              <a:buNone/>
            </a:pPr>
            <a:r>
              <a:rPr lang="en-US">
                <a:solidFill>
                  <a:schemeClr val="lt1"/>
                </a:solidFill>
              </a:rPr>
              <a:t>Every effort has been made to ensure that the content is accurate as of this date: Jan 2025.</a:t>
            </a:r>
            <a:endParaRPr/>
          </a:p>
          <a:p>
            <a:pPr indent="0" lvl="0" marL="0" rtl="0" algn="l">
              <a:lnSpc>
                <a:spcPct val="90000"/>
              </a:lnSpc>
              <a:spcBef>
                <a:spcPts val="813"/>
              </a:spcBef>
              <a:spcAft>
                <a:spcPts val="0"/>
              </a:spcAft>
              <a:buClr>
                <a:schemeClr val="dk1"/>
              </a:buClr>
              <a:buSzPts val="1800"/>
              <a:buNone/>
            </a:pPr>
            <a:r>
              <a:t/>
            </a:r>
            <a:endParaRPr>
              <a:solidFill>
                <a:schemeClr val="lt1"/>
              </a:solidFill>
            </a:endParaRPr>
          </a:p>
          <a:p>
            <a:pPr indent="0" lvl="0" marL="0" rtl="0" algn="l">
              <a:lnSpc>
                <a:spcPct val="90000"/>
              </a:lnSpc>
              <a:spcBef>
                <a:spcPts val="813"/>
              </a:spcBef>
              <a:spcAft>
                <a:spcPts val="0"/>
              </a:spcAft>
              <a:buClr>
                <a:schemeClr val="lt1"/>
              </a:buClr>
              <a:buSzPts val="1800"/>
              <a:buNone/>
            </a:pPr>
            <a:r>
              <a:rPr lang="en-US">
                <a:solidFill>
                  <a:schemeClr val="lt1"/>
                </a:solidFill>
              </a:rPr>
              <a:t>If you require any further assistance around practice placement, please contact us at </a:t>
            </a:r>
            <a:r>
              <a:rPr lang="en-US" u="sng">
                <a:solidFill>
                  <a:schemeClr val="lt1"/>
                </a:solidFill>
                <a:hlinkClick r:id="rId3">
                  <a:extLst>
                    <a:ext uri="{A12FA001-AC4F-418D-AE19-62706E023703}">
                      <ahyp:hlinkClr val="tx"/>
                    </a:ext>
                  </a:extLst>
                </a:hlinkClick>
              </a:rPr>
              <a:t>mscdietetics@ucd.ie</a:t>
            </a:r>
            <a:r>
              <a:rPr lang="en-US">
                <a:solidFill>
                  <a:schemeClr val="lt1"/>
                </a:solidFill>
              </a:rPr>
              <a:t> outlining your requirements.</a:t>
            </a:r>
            <a:endParaRPr>
              <a:solidFill>
                <a:schemeClr val="lt1"/>
              </a:solidFill>
            </a:endParaRPr>
          </a:p>
        </p:txBody>
      </p:sp>
      <p:sp>
        <p:nvSpPr>
          <p:cNvPr id="377" name="Google Shape;377;p28"/>
          <p:cNvSpPr txBox="1"/>
          <p:nvPr>
            <p:ph idx="12" type="sldNum"/>
          </p:nvPr>
        </p:nvSpPr>
        <p:spPr>
          <a:xfrm>
            <a:off x="8139113" y="5807472"/>
            <a:ext cx="2229000" cy="296700"/>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9378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solidFill>
                  <a:schemeClr val="lt1"/>
                </a:solidFill>
              </a:rPr>
              <a:t>Practice Educator Responsibilities  </a:t>
            </a:r>
            <a:endParaRPr>
              <a:solidFill>
                <a:schemeClr val="accent4"/>
              </a:solidFill>
            </a:endParaRPr>
          </a:p>
        </p:txBody>
      </p:sp>
      <p:pic>
        <p:nvPicPr>
          <p:cNvPr descr="A logo of a university&#10;&#10;AI-generated content may be incorrect." id="107" name="Google Shape;107;p3"/>
          <p:cNvPicPr preferRelativeResize="0"/>
          <p:nvPr/>
        </p:nvPicPr>
        <p:blipFill rotWithShape="1">
          <a:blip r:embed="rId3">
            <a:alphaModFix/>
          </a:blip>
          <a:srcRect b="0" l="0" r="0" t="0"/>
          <a:stretch/>
        </p:blipFill>
        <p:spPr>
          <a:xfrm>
            <a:off x="10401300" y="-146843"/>
            <a:ext cx="1905000" cy="1905000"/>
          </a:xfrm>
          <a:prstGeom prst="rect">
            <a:avLst/>
          </a:prstGeom>
          <a:noFill/>
          <a:ln>
            <a:noFill/>
          </a:ln>
        </p:spPr>
      </p:pic>
      <p:pic>
        <p:nvPicPr>
          <p:cNvPr descr="A screenshot of a computer&#10;&#10;AI-generated content may be incorrect." id="108" name="Google Shape;108;p3"/>
          <p:cNvPicPr preferRelativeResize="0"/>
          <p:nvPr/>
        </p:nvPicPr>
        <p:blipFill rotWithShape="1">
          <a:blip r:embed="rId4">
            <a:alphaModFix/>
          </a:blip>
          <a:srcRect b="0" l="0" r="0" t="0"/>
          <a:stretch/>
        </p:blipFill>
        <p:spPr>
          <a:xfrm>
            <a:off x="838200" y="1129636"/>
            <a:ext cx="8769096" cy="3411246"/>
          </a:xfrm>
          <a:prstGeom prst="rect">
            <a:avLst/>
          </a:prstGeom>
          <a:noFill/>
          <a:ln>
            <a:noFill/>
          </a:ln>
        </p:spPr>
      </p:pic>
      <p:sp>
        <p:nvSpPr>
          <p:cNvPr id="109" name="Google Shape;109;p3"/>
          <p:cNvSpPr txBox="1"/>
          <p:nvPr>
            <p:ph idx="1" type="body"/>
          </p:nvPr>
        </p:nvSpPr>
        <p:spPr>
          <a:xfrm>
            <a:off x="6934200" y="4667022"/>
            <a:ext cx="10515600" cy="1675162"/>
          </a:xfrm>
          <a:prstGeom prst="rect">
            <a:avLst/>
          </a:prstGeom>
          <a:noFill/>
          <a:ln>
            <a:noFill/>
          </a:ln>
        </p:spPr>
        <p:txBody>
          <a:bodyPr anchorCtr="0" anchor="t" bIns="45700" lIns="91425" spcFirstLastPara="1" rIns="91425" wrap="square" tIns="45700">
            <a:normAutofit fontScale="92500" lnSpcReduction="10000"/>
          </a:bodyPr>
          <a:lstStyle/>
          <a:p>
            <a:pPr indent="-178117" lvl="0" marL="185738" rtl="0" algn="l">
              <a:lnSpc>
                <a:spcPct val="90000"/>
              </a:lnSpc>
              <a:spcBef>
                <a:spcPts val="0"/>
              </a:spcBef>
              <a:spcAft>
                <a:spcPts val="0"/>
              </a:spcAft>
              <a:buClr>
                <a:schemeClr val="lt1"/>
              </a:buClr>
              <a:buSzPct val="100000"/>
              <a:buChar char="•"/>
            </a:pPr>
            <a:r>
              <a:rPr b="1" lang="en-US" sz="2800">
                <a:solidFill>
                  <a:schemeClr val="lt1"/>
                </a:solidFill>
              </a:rPr>
              <a:t>Orientation/induction </a:t>
            </a:r>
            <a:endParaRPr/>
          </a:p>
          <a:p>
            <a:pPr indent="-178117" lvl="0" marL="185738" rtl="0" algn="l">
              <a:lnSpc>
                <a:spcPct val="90000"/>
              </a:lnSpc>
              <a:spcBef>
                <a:spcPts val="813"/>
              </a:spcBef>
              <a:spcAft>
                <a:spcPts val="0"/>
              </a:spcAft>
              <a:buClr>
                <a:schemeClr val="lt1"/>
              </a:buClr>
              <a:buSzPct val="100000"/>
              <a:buChar char="•"/>
            </a:pPr>
            <a:r>
              <a:rPr b="1" lang="en-US" sz="2800">
                <a:solidFill>
                  <a:schemeClr val="lt1"/>
                </a:solidFill>
              </a:rPr>
              <a:t>Teaching &amp; supervision</a:t>
            </a:r>
            <a:endParaRPr/>
          </a:p>
          <a:p>
            <a:pPr indent="-178117" lvl="0" marL="185738" rtl="0" algn="l">
              <a:lnSpc>
                <a:spcPct val="90000"/>
              </a:lnSpc>
              <a:spcBef>
                <a:spcPts val="813"/>
              </a:spcBef>
              <a:spcAft>
                <a:spcPts val="0"/>
              </a:spcAft>
              <a:buClr>
                <a:schemeClr val="lt1"/>
              </a:buClr>
              <a:buSzPct val="100000"/>
              <a:buChar char="•"/>
            </a:pPr>
            <a:r>
              <a:rPr b="1" lang="en-US" sz="2800">
                <a:solidFill>
                  <a:schemeClr val="lt1"/>
                </a:solidFill>
              </a:rPr>
              <a:t>Provision of feedback</a:t>
            </a:r>
            <a:endParaRPr/>
          </a:p>
          <a:p>
            <a:pPr indent="-178117" lvl="0" marL="185738" rtl="0" algn="l">
              <a:lnSpc>
                <a:spcPct val="90000"/>
              </a:lnSpc>
              <a:spcBef>
                <a:spcPts val="813"/>
              </a:spcBef>
              <a:spcAft>
                <a:spcPts val="0"/>
              </a:spcAft>
              <a:buClr>
                <a:schemeClr val="lt1"/>
              </a:buClr>
              <a:buSzPct val="100000"/>
              <a:buChar char="•"/>
            </a:pPr>
            <a:r>
              <a:rPr b="1" lang="en-US" sz="2800">
                <a:solidFill>
                  <a:schemeClr val="lt1"/>
                </a:solidFill>
              </a:rPr>
              <a:t>Assessment of competence </a:t>
            </a:r>
            <a:endParaRPr/>
          </a:p>
          <a:p>
            <a:pPr indent="0" lvl="0" marL="0" rtl="0" algn="l">
              <a:lnSpc>
                <a:spcPct val="90000"/>
              </a:lnSpc>
              <a:spcBef>
                <a:spcPts val="813"/>
              </a:spcBef>
              <a:spcAft>
                <a:spcPts val="0"/>
              </a:spcAft>
              <a:buClr>
                <a:schemeClr val="dk1"/>
              </a:buClr>
              <a:buSzPct val="40772"/>
              <a:buNone/>
            </a:pPr>
            <a:r>
              <a:t/>
            </a:r>
            <a:endParaRPr>
              <a:solidFill>
                <a:schemeClr val="lt1"/>
              </a:solidFill>
            </a:endParaRPr>
          </a:p>
        </p:txBody>
      </p:sp>
      <p:sp>
        <p:nvSpPr>
          <p:cNvPr id="110" name="Google Shape;110;p3"/>
          <p:cNvSpPr/>
          <p:nvPr/>
        </p:nvSpPr>
        <p:spPr>
          <a:xfrm>
            <a:off x="2168769" y="3994286"/>
            <a:ext cx="4255477" cy="558318"/>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5" name="Shape 115"/>
        <p:cNvGrpSpPr/>
        <p:nvPr/>
      </p:nvGrpSpPr>
      <p:grpSpPr>
        <a:xfrm>
          <a:off x="0" y="0"/>
          <a:ext cx="0" cy="0"/>
          <a:chOff x="0" y="0"/>
          <a:chExt cx="0" cy="0"/>
        </a:xfrm>
      </p:grpSpPr>
      <p:sp>
        <p:nvSpPr>
          <p:cNvPr id="116" name="Google Shape;116;p4"/>
          <p:cNvSpPr txBox="1"/>
          <p:nvPr>
            <p:ph type="title"/>
          </p:nvPr>
        </p:nvSpPr>
        <p:spPr>
          <a:xfrm>
            <a:off x="838200" y="9378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solidFill>
                  <a:schemeClr val="lt1"/>
                </a:solidFill>
              </a:rPr>
              <a:t>Induction and Orientation  </a:t>
            </a:r>
            <a:endParaRPr>
              <a:solidFill>
                <a:schemeClr val="accent4"/>
              </a:solidFill>
            </a:endParaRPr>
          </a:p>
        </p:txBody>
      </p:sp>
      <p:pic>
        <p:nvPicPr>
          <p:cNvPr descr="A logo of a university&#10;&#10;AI-generated content may be incorrect." id="117" name="Google Shape;117;p4"/>
          <p:cNvPicPr preferRelativeResize="0"/>
          <p:nvPr/>
        </p:nvPicPr>
        <p:blipFill rotWithShape="1">
          <a:blip r:embed="rId3">
            <a:alphaModFix/>
          </a:blip>
          <a:srcRect b="0" l="0" r="0" t="0"/>
          <a:stretch/>
        </p:blipFill>
        <p:spPr>
          <a:xfrm>
            <a:off x="10401300" y="-146843"/>
            <a:ext cx="1905000" cy="1905000"/>
          </a:xfrm>
          <a:prstGeom prst="rect">
            <a:avLst/>
          </a:prstGeom>
          <a:noFill/>
          <a:ln>
            <a:noFill/>
          </a:ln>
        </p:spPr>
      </p:pic>
      <p:sp>
        <p:nvSpPr>
          <p:cNvPr id="118" name="Google Shape;118;p4"/>
          <p:cNvSpPr txBox="1"/>
          <p:nvPr/>
        </p:nvSpPr>
        <p:spPr>
          <a:xfrm>
            <a:off x="984744" y="1419348"/>
            <a:ext cx="5287102" cy="3022200"/>
          </a:xfrm>
          <a:prstGeom prst="rect">
            <a:avLst/>
          </a:prstGeom>
          <a:noFill/>
          <a:ln cap="flat" cmpd="sng" w="9525">
            <a:solidFill>
              <a:schemeClr val="accent1"/>
            </a:solidFill>
            <a:prstDash val="solid"/>
            <a:round/>
            <a:headEnd len="sm" w="sm" type="none"/>
            <a:tailEnd len="sm" w="sm" type="none"/>
          </a:ln>
        </p:spPr>
        <p:txBody>
          <a:bodyPr anchorCtr="0" anchor="t" bIns="37125" lIns="74275" spcFirstLastPara="1" rIns="74275" wrap="square" tIns="37125">
            <a:normAutofit lnSpcReduction="10000"/>
          </a:bodyPr>
          <a:lstStyle/>
          <a:p>
            <a:pPr indent="-185738" lvl="0" marL="185738" marR="0" rtl="0" algn="l">
              <a:lnSpc>
                <a:spcPct val="80000"/>
              </a:lnSpc>
              <a:spcBef>
                <a:spcPts val="0"/>
              </a:spcBef>
              <a:spcAft>
                <a:spcPts val="0"/>
              </a:spcAft>
              <a:buClr>
                <a:schemeClr val="lt1"/>
              </a:buClr>
              <a:buSzPts val="2590"/>
              <a:buFont typeface="Arial"/>
              <a:buChar char="•"/>
            </a:pPr>
            <a:r>
              <a:rPr b="1" i="0" lang="en-US" sz="2800" u="none" cap="none" strike="noStrike">
                <a:solidFill>
                  <a:schemeClr val="lt1"/>
                </a:solidFill>
                <a:latin typeface="Arial"/>
                <a:ea typeface="Arial"/>
                <a:cs typeface="Arial"/>
                <a:sym typeface="Arial"/>
              </a:rPr>
              <a:t>“Local” policies &amp; procedures</a:t>
            </a:r>
            <a:endParaRPr b="0" i="0" sz="1400" u="none" cap="none" strike="noStrike">
              <a:solidFill>
                <a:srgbClr val="000000"/>
              </a:solidFill>
              <a:latin typeface="Arial"/>
              <a:ea typeface="Arial"/>
              <a:cs typeface="Arial"/>
              <a:sym typeface="Arial"/>
            </a:endParaRPr>
          </a:p>
          <a:p>
            <a:pPr indent="-185738" lvl="0" marL="185738" marR="0" rtl="0" algn="l">
              <a:lnSpc>
                <a:spcPct val="80000"/>
              </a:lnSpc>
              <a:spcBef>
                <a:spcPts val="1000"/>
              </a:spcBef>
              <a:spcAft>
                <a:spcPts val="0"/>
              </a:spcAft>
              <a:buClr>
                <a:schemeClr val="lt1"/>
              </a:buClr>
              <a:buSzPts val="2590"/>
              <a:buFont typeface="Arial"/>
              <a:buChar char="•"/>
            </a:pPr>
            <a:r>
              <a:rPr b="1" i="0" lang="en-US" sz="2800" u="none" cap="none" strike="noStrike">
                <a:solidFill>
                  <a:schemeClr val="lt1"/>
                </a:solidFill>
                <a:latin typeface="Arial"/>
                <a:ea typeface="Arial"/>
                <a:cs typeface="Arial"/>
                <a:sym typeface="Arial"/>
              </a:rPr>
              <a:t>Requirements </a:t>
            </a:r>
            <a:endParaRPr b="0" i="0" sz="1400" u="none" cap="none" strike="noStrike">
              <a:solidFill>
                <a:srgbClr val="000000"/>
              </a:solidFill>
              <a:latin typeface="Arial"/>
              <a:ea typeface="Arial"/>
              <a:cs typeface="Arial"/>
              <a:sym typeface="Arial"/>
            </a:endParaRPr>
          </a:p>
          <a:p>
            <a:pPr indent="-185738" lvl="0" marL="185738" marR="0" rtl="0" algn="l">
              <a:lnSpc>
                <a:spcPct val="80000"/>
              </a:lnSpc>
              <a:spcBef>
                <a:spcPts val="1000"/>
              </a:spcBef>
              <a:spcAft>
                <a:spcPts val="0"/>
              </a:spcAft>
              <a:buClr>
                <a:schemeClr val="lt1"/>
              </a:buClr>
              <a:buSzPts val="2590"/>
              <a:buFont typeface="Arial"/>
              <a:buChar char="•"/>
            </a:pPr>
            <a:r>
              <a:rPr b="1" i="0" lang="en-US" sz="2800" u="none" cap="none" strike="noStrike">
                <a:solidFill>
                  <a:schemeClr val="lt1"/>
                </a:solidFill>
                <a:latin typeface="Arial"/>
                <a:ea typeface="Arial"/>
                <a:cs typeface="Arial"/>
                <a:sym typeface="Arial"/>
              </a:rPr>
              <a:t>Expectations</a:t>
            </a:r>
            <a:endParaRPr b="0" i="0" sz="1400" u="none" cap="none" strike="noStrike">
              <a:solidFill>
                <a:srgbClr val="000000"/>
              </a:solidFill>
              <a:latin typeface="Arial"/>
              <a:ea typeface="Arial"/>
              <a:cs typeface="Arial"/>
              <a:sym typeface="Arial"/>
            </a:endParaRPr>
          </a:p>
          <a:p>
            <a:pPr indent="-185738" lvl="0" marL="185738" marR="0" rtl="0" algn="l">
              <a:lnSpc>
                <a:spcPct val="80000"/>
              </a:lnSpc>
              <a:spcBef>
                <a:spcPts val="1000"/>
              </a:spcBef>
              <a:spcAft>
                <a:spcPts val="0"/>
              </a:spcAft>
              <a:buClr>
                <a:schemeClr val="lt1"/>
              </a:buClr>
              <a:buSzPts val="2590"/>
              <a:buFont typeface="Arial"/>
              <a:buChar char="•"/>
            </a:pPr>
            <a:r>
              <a:rPr b="1" i="0" lang="en-US" sz="2800" u="none" cap="none" strike="noStrike">
                <a:solidFill>
                  <a:schemeClr val="lt1"/>
                </a:solidFill>
                <a:latin typeface="Arial"/>
                <a:ea typeface="Arial"/>
                <a:cs typeface="Arial"/>
                <a:sym typeface="Arial"/>
              </a:rPr>
              <a:t>Systems &amp; access</a:t>
            </a:r>
            <a:endParaRPr b="0" i="0" sz="1400" u="none" cap="none" strike="noStrike">
              <a:solidFill>
                <a:srgbClr val="000000"/>
              </a:solidFill>
              <a:latin typeface="Arial"/>
              <a:ea typeface="Arial"/>
              <a:cs typeface="Arial"/>
              <a:sym typeface="Arial"/>
            </a:endParaRPr>
          </a:p>
          <a:p>
            <a:pPr indent="-185738" lvl="0" marL="185738" marR="0" rtl="0" algn="l">
              <a:lnSpc>
                <a:spcPct val="80000"/>
              </a:lnSpc>
              <a:spcBef>
                <a:spcPts val="1000"/>
              </a:spcBef>
              <a:spcAft>
                <a:spcPts val="0"/>
              </a:spcAft>
              <a:buClr>
                <a:schemeClr val="lt1"/>
              </a:buClr>
              <a:buSzPts val="2590"/>
              <a:buFont typeface="Arial"/>
              <a:buChar char="•"/>
            </a:pPr>
            <a:r>
              <a:rPr b="1" i="0" lang="en-US" sz="2800" u="none" cap="none" strike="noStrike">
                <a:solidFill>
                  <a:schemeClr val="lt1"/>
                </a:solidFill>
                <a:latin typeface="Arial"/>
                <a:ea typeface="Arial"/>
                <a:cs typeface="Arial"/>
                <a:sym typeface="Arial"/>
              </a:rPr>
              <a:t>Meet and greet</a:t>
            </a:r>
            <a:endParaRPr b="0" i="0" sz="1400" u="none" cap="none" strike="noStrike">
              <a:solidFill>
                <a:srgbClr val="000000"/>
              </a:solidFill>
              <a:latin typeface="Arial"/>
              <a:ea typeface="Arial"/>
              <a:cs typeface="Arial"/>
              <a:sym typeface="Arial"/>
            </a:endParaRPr>
          </a:p>
          <a:p>
            <a:pPr indent="-185738" lvl="0" marL="185738" marR="0" rtl="0" algn="l">
              <a:lnSpc>
                <a:spcPct val="80000"/>
              </a:lnSpc>
              <a:spcBef>
                <a:spcPts val="1000"/>
              </a:spcBef>
              <a:spcAft>
                <a:spcPts val="0"/>
              </a:spcAft>
              <a:buClr>
                <a:schemeClr val="lt1"/>
              </a:buClr>
              <a:buSzPts val="2590"/>
              <a:buFont typeface="Arial"/>
              <a:buChar char="•"/>
            </a:pPr>
            <a:r>
              <a:rPr b="1" i="0" lang="en-US" sz="2800" u="none" cap="none" strike="noStrike">
                <a:solidFill>
                  <a:schemeClr val="lt1"/>
                </a:solidFill>
                <a:latin typeface="Arial"/>
                <a:ea typeface="Arial"/>
                <a:cs typeface="Arial"/>
                <a:sym typeface="Arial"/>
              </a:rPr>
              <a:t>Timetable</a:t>
            </a:r>
            <a:endParaRPr b="0" i="0" sz="1400" u="none" cap="none" strike="noStrike">
              <a:solidFill>
                <a:srgbClr val="000000"/>
              </a:solidFill>
              <a:latin typeface="Arial"/>
              <a:ea typeface="Arial"/>
              <a:cs typeface="Arial"/>
              <a:sym typeface="Arial"/>
            </a:endParaRPr>
          </a:p>
        </p:txBody>
      </p:sp>
      <p:pic>
        <p:nvPicPr>
          <p:cNvPr id="119" name="Google Shape;119;p4"/>
          <p:cNvPicPr preferRelativeResize="0"/>
          <p:nvPr>
            <p:ph idx="1" type="body"/>
          </p:nvPr>
        </p:nvPicPr>
        <p:blipFill rotWithShape="1">
          <a:blip r:embed="rId4">
            <a:alphaModFix/>
          </a:blip>
          <a:srcRect b="0" l="0" r="0" t="0"/>
          <a:stretch/>
        </p:blipFill>
        <p:spPr>
          <a:xfrm>
            <a:off x="4414662" y="1992770"/>
            <a:ext cx="2143125" cy="2143125"/>
          </a:xfrm>
          <a:prstGeom prst="rect">
            <a:avLst/>
          </a:prstGeom>
          <a:noFill/>
          <a:ln>
            <a:noFill/>
          </a:ln>
        </p:spPr>
      </p:pic>
      <p:pic>
        <p:nvPicPr>
          <p:cNvPr id="120" name="Google Shape;120;p4"/>
          <p:cNvPicPr preferRelativeResize="0"/>
          <p:nvPr/>
        </p:nvPicPr>
        <p:blipFill rotWithShape="1">
          <a:blip r:embed="rId5">
            <a:alphaModFix/>
          </a:blip>
          <a:srcRect b="0" l="0" r="0" t="0"/>
          <a:stretch/>
        </p:blipFill>
        <p:spPr>
          <a:xfrm>
            <a:off x="6843728" y="1659976"/>
            <a:ext cx="5078640" cy="4951839"/>
          </a:xfrm>
          <a:prstGeom prst="rect">
            <a:avLst/>
          </a:prstGeom>
          <a:noFill/>
          <a:ln>
            <a:noFill/>
          </a:ln>
        </p:spPr>
      </p:pic>
      <p:pic>
        <p:nvPicPr>
          <p:cNvPr descr="A close-up of a calendar&#10;&#10;AI-generated content may be incorrect." id="121" name="Google Shape;121;p4"/>
          <p:cNvPicPr preferRelativeResize="0"/>
          <p:nvPr/>
        </p:nvPicPr>
        <p:blipFill rotWithShape="1">
          <a:blip r:embed="rId6">
            <a:alphaModFix/>
          </a:blip>
          <a:srcRect b="0" l="0" r="0" t="0"/>
          <a:stretch/>
        </p:blipFill>
        <p:spPr>
          <a:xfrm>
            <a:off x="919576" y="4611810"/>
            <a:ext cx="5540220" cy="16536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5"/>
          <p:cNvSpPr/>
          <p:nvPr/>
        </p:nvSpPr>
        <p:spPr>
          <a:xfrm>
            <a:off x="-2" y="0"/>
            <a:ext cx="1219200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p5"/>
          <p:cNvSpPr/>
          <p:nvPr/>
        </p:nvSpPr>
        <p:spPr>
          <a:xfrm flipH="1">
            <a:off x="-1" y="5282344"/>
            <a:ext cx="12191998" cy="1590742"/>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p5"/>
          <p:cNvSpPr/>
          <p:nvPr/>
        </p:nvSpPr>
        <p:spPr>
          <a:xfrm flipH="1">
            <a:off x="-4" y="5282344"/>
            <a:ext cx="8115300" cy="1590742"/>
          </a:xfrm>
          <a:prstGeom prst="rect">
            <a:avLst/>
          </a:prstGeom>
          <a:gradFill>
            <a:gsLst>
              <a:gs pos="0">
                <a:srgbClr val="0F4861">
                  <a:alpha val="58431"/>
                </a:srgbClr>
              </a:gs>
              <a:gs pos="28000">
                <a:srgbClr val="0F4861">
                  <a:alpha val="58431"/>
                </a:srgbClr>
              </a:gs>
              <a:gs pos="100000">
                <a:srgbClr val="000000">
                  <a:alpha val="69411"/>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0" name="Google Shape;130;p5"/>
          <p:cNvSpPr/>
          <p:nvPr/>
        </p:nvSpPr>
        <p:spPr>
          <a:xfrm flipH="1">
            <a:off x="-4" y="5282344"/>
            <a:ext cx="12191998" cy="1590742"/>
          </a:xfrm>
          <a:prstGeom prst="rect">
            <a:avLst/>
          </a:prstGeom>
          <a:gradFill>
            <a:gsLst>
              <a:gs pos="0">
                <a:srgbClr val="000000">
                  <a:alpha val="71372"/>
                </a:srgbClr>
              </a:gs>
              <a:gs pos="100000">
                <a:srgbClr val="156082">
                  <a:alpha val="0"/>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1" name="Google Shape;131;p5"/>
          <p:cNvSpPr txBox="1"/>
          <p:nvPr/>
        </p:nvSpPr>
        <p:spPr>
          <a:xfrm>
            <a:off x="699713" y="5490971"/>
            <a:ext cx="7107855" cy="1159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500"/>
              <a:buFont typeface="Arial"/>
              <a:buNone/>
            </a:pPr>
            <a:r>
              <a:rPr b="0" i="1" lang="en-US" sz="2500" u="none" cap="none" strike="noStrike">
                <a:solidFill>
                  <a:srgbClr val="FFFFFF"/>
                </a:solidFill>
                <a:latin typeface="Play"/>
                <a:ea typeface="Play"/>
                <a:cs typeface="Play"/>
                <a:sym typeface="Play"/>
              </a:rPr>
              <a:t>https://www.ucd.ie/phpss/about/subjectareas/clinicalnutritionanddietetics/practiceeducationplacements/practiceeducatorsresources/ </a:t>
            </a:r>
            <a:endParaRPr b="0" i="0" sz="1400" u="none" cap="none" strike="noStrike">
              <a:solidFill>
                <a:srgbClr val="000000"/>
              </a:solidFill>
              <a:latin typeface="Arial"/>
              <a:ea typeface="Arial"/>
              <a:cs typeface="Arial"/>
              <a:sym typeface="Arial"/>
            </a:endParaRPr>
          </a:p>
        </p:txBody>
      </p:sp>
      <p:pic>
        <p:nvPicPr>
          <p:cNvPr id="132" name="Google Shape;132;p5"/>
          <p:cNvPicPr preferRelativeResize="0"/>
          <p:nvPr/>
        </p:nvPicPr>
        <p:blipFill rotWithShape="1">
          <a:blip r:embed="rId3">
            <a:alphaModFix/>
          </a:blip>
          <a:srcRect b="0" l="0" r="0" t="0"/>
          <a:stretch/>
        </p:blipFill>
        <p:spPr>
          <a:xfrm>
            <a:off x="478535" y="795503"/>
            <a:ext cx="11327549" cy="3709771"/>
          </a:xfrm>
          <a:prstGeom prst="rect">
            <a:avLst/>
          </a:prstGeom>
          <a:noFill/>
          <a:ln>
            <a:noFill/>
          </a:ln>
        </p:spPr>
      </p:pic>
      <p:sp>
        <p:nvSpPr>
          <p:cNvPr id="133" name="Google Shape;133;p5"/>
          <p:cNvSpPr txBox="1"/>
          <p:nvPr>
            <p:ph idx="12" type="sldNum"/>
          </p:nvPr>
        </p:nvSpPr>
        <p:spPr>
          <a:xfrm>
            <a:off x="11704319" y="6455664"/>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FFFFFF"/>
                </a:solidFill>
              </a:rPr>
              <a:t>‹#›</a:t>
            </a:fld>
            <a:endParaRPr sz="11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8" name="Shape 138"/>
        <p:cNvGrpSpPr/>
        <p:nvPr/>
      </p:nvGrpSpPr>
      <p:grpSpPr>
        <a:xfrm>
          <a:off x="0" y="0"/>
          <a:ext cx="0" cy="0"/>
          <a:chOff x="0" y="0"/>
          <a:chExt cx="0" cy="0"/>
        </a:xfrm>
      </p:grpSpPr>
      <p:sp>
        <p:nvSpPr>
          <p:cNvPr id="139" name="Google Shape;1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solidFill>
                  <a:schemeClr val="lt1"/>
                </a:solidFill>
              </a:rPr>
              <a:t>Student Coordinator </a:t>
            </a:r>
            <a:endParaRPr>
              <a:solidFill>
                <a:schemeClr val="accent4"/>
              </a:solidFill>
            </a:endParaRPr>
          </a:p>
        </p:txBody>
      </p:sp>
      <p:sp>
        <p:nvSpPr>
          <p:cNvPr id="140" name="Google Shape;14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solidFill>
                  <a:schemeClr val="lt1"/>
                </a:solidFill>
              </a:rPr>
              <a:t>-Key link between UCD and Dietetics Department.</a:t>
            </a:r>
            <a:endParaRPr/>
          </a:p>
          <a:p>
            <a:pPr indent="0" lvl="0" marL="0" rtl="0" algn="l">
              <a:lnSpc>
                <a:spcPct val="90000"/>
              </a:lnSpc>
              <a:spcBef>
                <a:spcPts val="813"/>
              </a:spcBef>
              <a:spcAft>
                <a:spcPts val="0"/>
              </a:spcAft>
              <a:buClr>
                <a:schemeClr val="lt1"/>
              </a:buClr>
              <a:buSzPts val="1800"/>
              <a:buNone/>
            </a:pPr>
            <a:r>
              <a:rPr lang="en-US">
                <a:solidFill>
                  <a:schemeClr val="lt1"/>
                </a:solidFill>
              </a:rPr>
              <a:t>-Co ordinates timetabling and consolidation.</a:t>
            </a:r>
            <a:endParaRPr/>
          </a:p>
          <a:p>
            <a:pPr indent="0" lvl="0" marL="0" rtl="0" algn="l">
              <a:lnSpc>
                <a:spcPct val="90000"/>
              </a:lnSpc>
              <a:spcBef>
                <a:spcPts val="813"/>
              </a:spcBef>
              <a:spcAft>
                <a:spcPts val="0"/>
              </a:spcAft>
              <a:buClr>
                <a:schemeClr val="lt1"/>
              </a:buClr>
              <a:buSzPts val="1800"/>
              <a:buNone/>
            </a:pPr>
            <a:r>
              <a:rPr lang="en-US">
                <a:solidFill>
                  <a:schemeClr val="lt1"/>
                </a:solidFill>
              </a:rPr>
              <a:t>-Co ordinates midway and final assessments. </a:t>
            </a:r>
            <a:endParaRPr/>
          </a:p>
          <a:p>
            <a:pPr indent="0" lvl="0" marL="0" rtl="0" algn="l">
              <a:lnSpc>
                <a:spcPct val="90000"/>
              </a:lnSpc>
              <a:spcBef>
                <a:spcPts val="813"/>
              </a:spcBef>
              <a:spcAft>
                <a:spcPts val="0"/>
              </a:spcAft>
              <a:buClr>
                <a:schemeClr val="lt1"/>
              </a:buClr>
              <a:buSzPts val="1800"/>
              <a:buNone/>
            </a:pPr>
            <a:r>
              <a:rPr lang="en-US">
                <a:solidFill>
                  <a:schemeClr val="lt1"/>
                </a:solidFill>
              </a:rPr>
              <a:t>-Co ordinates the returns of completed final assessments to UCD.</a:t>
            </a:r>
            <a:endParaRPr/>
          </a:p>
          <a:p>
            <a:pPr indent="0" lvl="0" marL="0" rtl="0" algn="l">
              <a:lnSpc>
                <a:spcPct val="90000"/>
              </a:lnSpc>
              <a:spcBef>
                <a:spcPts val="813"/>
              </a:spcBef>
              <a:spcAft>
                <a:spcPts val="0"/>
              </a:spcAft>
              <a:buClr>
                <a:schemeClr val="lt1"/>
              </a:buClr>
              <a:buSzPts val="1800"/>
              <a:buNone/>
            </a:pPr>
            <a:r>
              <a:rPr lang="en-US">
                <a:solidFill>
                  <a:schemeClr val="lt1"/>
                </a:solidFill>
              </a:rPr>
              <a:t>-Receives completed tutor visit forms.</a:t>
            </a:r>
            <a:endParaRPr/>
          </a:p>
          <a:p>
            <a:pPr indent="0" lvl="0" marL="0" rtl="0" algn="l">
              <a:lnSpc>
                <a:spcPct val="90000"/>
              </a:lnSpc>
              <a:spcBef>
                <a:spcPts val="813"/>
              </a:spcBef>
              <a:spcAft>
                <a:spcPts val="0"/>
              </a:spcAft>
              <a:buClr>
                <a:schemeClr val="lt1"/>
              </a:buClr>
              <a:buSzPts val="1800"/>
              <a:buNone/>
            </a:pPr>
            <a:r>
              <a:rPr lang="en-US">
                <a:solidFill>
                  <a:schemeClr val="lt1"/>
                </a:solidFill>
              </a:rPr>
              <a:t>-support practice educators.</a:t>
            </a:r>
            <a:endParaRPr/>
          </a:p>
          <a:p>
            <a:pPr indent="-336550" lvl="0" marL="514350" rtl="0" algn="l">
              <a:lnSpc>
                <a:spcPct val="90000"/>
              </a:lnSpc>
              <a:spcBef>
                <a:spcPts val="1000"/>
              </a:spcBef>
              <a:spcAft>
                <a:spcPts val="0"/>
              </a:spcAft>
              <a:buClr>
                <a:schemeClr val="dk1"/>
              </a:buClr>
              <a:buSzPts val="2800"/>
              <a:buNone/>
            </a:pPr>
            <a:r>
              <a:t/>
            </a:r>
            <a:endParaRPr>
              <a:solidFill>
                <a:schemeClr val="lt1"/>
              </a:solidFill>
            </a:endParaRPr>
          </a:p>
        </p:txBody>
      </p:sp>
      <p:pic>
        <p:nvPicPr>
          <p:cNvPr descr="A logo of a university&#10;&#10;AI-generated content may be incorrect." id="141" name="Google Shape;141;p6"/>
          <p:cNvPicPr preferRelativeResize="0"/>
          <p:nvPr/>
        </p:nvPicPr>
        <p:blipFill rotWithShape="1">
          <a:blip r:embed="rId3">
            <a:alphaModFix/>
          </a:blip>
          <a:srcRect b="0" l="0" r="0" t="0"/>
          <a:stretch/>
        </p:blipFill>
        <p:spPr>
          <a:xfrm>
            <a:off x="10401300" y="-146843"/>
            <a:ext cx="1905000" cy="1905000"/>
          </a:xfrm>
          <a:prstGeom prst="rect">
            <a:avLst/>
          </a:prstGeom>
          <a:noFill/>
          <a:ln>
            <a:noFill/>
          </a:ln>
        </p:spPr>
      </p:pic>
      <p:pic>
        <p:nvPicPr>
          <p:cNvPr id="142" name="Google Shape;142;p6"/>
          <p:cNvPicPr preferRelativeResize="0"/>
          <p:nvPr/>
        </p:nvPicPr>
        <p:blipFill rotWithShape="1">
          <a:blip r:embed="rId4">
            <a:alphaModFix/>
          </a:blip>
          <a:srcRect b="0" l="0" r="0" t="0"/>
          <a:stretch/>
        </p:blipFill>
        <p:spPr>
          <a:xfrm>
            <a:off x="8168432" y="3878096"/>
            <a:ext cx="2739150" cy="2196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041"/>
        </a:solidFill>
      </p:bgPr>
    </p:bg>
    <p:spTree>
      <p:nvGrpSpPr>
        <p:cNvPr id="147" name="Shape 147"/>
        <p:cNvGrpSpPr/>
        <p:nvPr/>
      </p:nvGrpSpPr>
      <p:grpSpPr>
        <a:xfrm>
          <a:off x="0" y="0"/>
          <a:ext cx="0" cy="0"/>
          <a:chOff x="0" y="0"/>
          <a:chExt cx="0" cy="0"/>
        </a:xfrm>
      </p:grpSpPr>
      <p:sp>
        <p:nvSpPr>
          <p:cNvPr id="148" name="Google Shape;148;p7"/>
          <p:cNvSpPr txBox="1"/>
          <p:nvPr>
            <p:ph type="title"/>
          </p:nvPr>
        </p:nvSpPr>
        <p:spPr>
          <a:xfrm>
            <a:off x="1621814" y="753884"/>
            <a:ext cx="8543925" cy="523489"/>
          </a:xfrm>
          <a:prstGeom prst="rect">
            <a:avLst/>
          </a:prstGeom>
          <a:noFill/>
          <a:ln>
            <a:noFill/>
          </a:ln>
        </p:spPr>
        <p:txBody>
          <a:bodyPr anchorCtr="0" anchor="ctr" bIns="37125" lIns="74275" spcFirstLastPara="1" rIns="74275" wrap="square" tIns="37125">
            <a:noAutofit/>
          </a:bodyPr>
          <a:lstStyle/>
          <a:p>
            <a:pPr indent="0" lvl="0" marL="0" rtl="0" algn="ctr">
              <a:lnSpc>
                <a:spcPct val="90000"/>
              </a:lnSpc>
              <a:spcBef>
                <a:spcPts val="0"/>
              </a:spcBef>
              <a:spcAft>
                <a:spcPts val="0"/>
              </a:spcAft>
              <a:buClr>
                <a:schemeClr val="lt1"/>
              </a:buClr>
              <a:buSzPts val="3959"/>
              <a:buFont typeface="Play"/>
              <a:buNone/>
            </a:pPr>
            <a:r>
              <a:rPr lang="en-US">
                <a:solidFill>
                  <a:schemeClr val="lt1"/>
                </a:solidFill>
              </a:rPr>
              <a:t>Teaching &amp; Supervision</a:t>
            </a:r>
            <a:endParaRPr b="1" i="1" u="sng">
              <a:solidFill>
                <a:schemeClr val="lt1"/>
              </a:solidFill>
            </a:endParaRPr>
          </a:p>
        </p:txBody>
      </p:sp>
      <p:sp>
        <p:nvSpPr>
          <p:cNvPr id="149" name="Google Shape;149;p7"/>
          <p:cNvSpPr txBox="1"/>
          <p:nvPr>
            <p:ph idx="1" type="body"/>
          </p:nvPr>
        </p:nvSpPr>
        <p:spPr>
          <a:xfrm>
            <a:off x="890954" y="1824730"/>
            <a:ext cx="10005646" cy="2789564"/>
          </a:xfrm>
          <a:prstGeom prst="rect">
            <a:avLst/>
          </a:prstGeom>
          <a:noFill/>
          <a:ln cap="flat" cmpd="sng" w="9525">
            <a:solidFill>
              <a:schemeClr val="accent1"/>
            </a:solidFill>
            <a:prstDash val="solid"/>
            <a:round/>
            <a:headEnd len="sm" w="sm" type="none"/>
            <a:tailEnd len="sm" w="sm" type="none"/>
          </a:ln>
        </p:spPr>
        <p:txBody>
          <a:bodyPr anchorCtr="0" anchor="t" bIns="37125" lIns="74275" spcFirstLastPara="1" rIns="74275" wrap="square" tIns="37125">
            <a:spAutoFit/>
          </a:bodyPr>
          <a:lstStyle/>
          <a:p>
            <a:pPr indent="-192214" lvl="0" marL="185738" rtl="0" algn="l">
              <a:lnSpc>
                <a:spcPct val="90000"/>
              </a:lnSpc>
              <a:spcBef>
                <a:spcPts val="0"/>
              </a:spcBef>
              <a:spcAft>
                <a:spcPts val="0"/>
              </a:spcAft>
              <a:buClr>
                <a:schemeClr val="lt1"/>
              </a:buClr>
              <a:buSzPts val="3027"/>
              <a:buChar char="•"/>
            </a:pPr>
            <a:r>
              <a:rPr lang="en-US">
                <a:solidFill>
                  <a:schemeClr val="lt1"/>
                </a:solidFill>
              </a:rPr>
              <a:t>Facilitates the gradual integration of theory with practice over 14 weeks</a:t>
            </a:r>
            <a:endParaRPr/>
          </a:p>
          <a:p>
            <a:pPr indent="0" lvl="0" marL="185738" rtl="0" algn="l">
              <a:lnSpc>
                <a:spcPct val="90000"/>
              </a:lnSpc>
              <a:spcBef>
                <a:spcPts val="0"/>
              </a:spcBef>
              <a:spcAft>
                <a:spcPts val="0"/>
              </a:spcAft>
              <a:buClr>
                <a:schemeClr val="dk1"/>
              </a:buClr>
              <a:buSzPts val="3027"/>
              <a:buNone/>
            </a:pPr>
            <a:r>
              <a:t/>
            </a:r>
            <a:endParaRPr>
              <a:solidFill>
                <a:schemeClr val="lt1"/>
              </a:solidFill>
            </a:endParaRPr>
          </a:p>
          <a:p>
            <a:pPr indent="-192214" lvl="0" marL="185738" rtl="0" algn="l">
              <a:lnSpc>
                <a:spcPct val="90000"/>
              </a:lnSpc>
              <a:spcBef>
                <a:spcPts val="0"/>
              </a:spcBef>
              <a:spcAft>
                <a:spcPts val="0"/>
              </a:spcAft>
              <a:buClr>
                <a:schemeClr val="lt1"/>
              </a:buClr>
              <a:buSzPts val="3027"/>
              <a:buChar char="•"/>
            </a:pPr>
            <a:r>
              <a:rPr lang="en-US">
                <a:solidFill>
                  <a:schemeClr val="lt1"/>
                </a:solidFill>
              </a:rPr>
              <a:t>Experience and supervision is offered by Dietitian Educators in a supportive learning environment via a structured timetable</a:t>
            </a:r>
            <a:endParaRPr>
              <a:solidFill>
                <a:schemeClr val="lt1"/>
              </a:solidFill>
            </a:endParaRPr>
          </a:p>
          <a:p>
            <a:pPr indent="0" lvl="0" marL="185738" rtl="0" algn="l">
              <a:lnSpc>
                <a:spcPct val="90000"/>
              </a:lnSpc>
              <a:spcBef>
                <a:spcPts val="0"/>
              </a:spcBef>
              <a:spcAft>
                <a:spcPts val="0"/>
              </a:spcAft>
              <a:buClr>
                <a:schemeClr val="dk1"/>
              </a:buClr>
              <a:buSzPts val="3027"/>
              <a:buNone/>
            </a:pPr>
            <a:r>
              <a:t/>
            </a:r>
            <a:endParaRPr>
              <a:solidFill>
                <a:schemeClr val="lt1"/>
              </a:solidFill>
            </a:endParaRPr>
          </a:p>
          <a:p>
            <a:pPr indent="-192214" lvl="0" marL="185738" rtl="0" algn="l">
              <a:lnSpc>
                <a:spcPct val="90000"/>
              </a:lnSpc>
              <a:spcBef>
                <a:spcPts val="0"/>
              </a:spcBef>
              <a:spcAft>
                <a:spcPts val="0"/>
              </a:spcAft>
              <a:buClr>
                <a:schemeClr val="lt1"/>
              </a:buClr>
              <a:buSzPts val="3027"/>
              <a:buChar char="•"/>
            </a:pPr>
            <a:r>
              <a:rPr lang="en-US">
                <a:solidFill>
                  <a:schemeClr val="lt1"/>
                </a:solidFill>
              </a:rPr>
              <a:t>Teaching &amp; supervision is </a:t>
            </a:r>
            <a:r>
              <a:rPr b="1" i="1" lang="en-US" u="sng">
                <a:solidFill>
                  <a:schemeClr val="lt1"/>
                </a:solidFill>
              </a:rPr>
              <a:t>student led</a:t>
            </a:r>
            <a:endParaRPr>
              <a:solidFill>
                <a:schemeClr val="lt1"/>
              </a:solidFill>
            </a:endParaRPr>
          </a:p>
        </p:txBody>
      </p:sp>
      <p:sp>
        <p:nvSpPr>
          <p:cNvPr id="150" name="Google Shape;150;p7"/>
          <p:cNvSpPr txBox="1"/>
          <p:nvPr>
            <p:ph idx="12" type="sldNum"/>
          </p:nvPr>
        </p:nvSpPr>
        <p:spPr>
          <a:xfrm>
            <a:off x="8139113" y="5807472"/>
            <a:ext cx="2228850" cy="296644"/>
          </a:xfrm>
          <a:prstGeom prst="rect">
            <a:avLst/>
          </a:prstGeom>
          <a:noFill/>
          <a:ln>
            <a:noFill/>
          </a:ln>
        </p:spPr>
        <p:txBody>
          <a:bodyPr anchorCtr="0" anchor="ctr" bIns="37125" lIns="74275" spcFirstLastPara="1" rIns="74275" wrap="square" tIns="371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p8"/>
          <p:cNvSpPr/>
          <p:nvPr/>
        </p:nvSpPr>
        <p:spPr>
          <a:xfrm flipH="1" rot="-5400000">
            <a:off x="2666617" y="-2666188"/>
            <a:ext cx="6858000" cy="12191233"/>
          </a:xfrm>
          <a:prstGeom prst="rect">
            <a:avLst/>
          </a:prstGeom>
          <a:gradFill>
            <a:gsLst>
              <a:gs pos="0">
                <a:schemeClr val="accent1"/>
              </a:gs>
              <a:gs pos="8000">
                <a:schemeClr val="accent1"/>
              </a:gs>
              <a:gs pos="100000">
                <a:srgbClr val="0A3041"/>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p8"/>
          <p:cNvSpPr/>
          <p:nvPr/>
        </p:nvSpPr>
        <p:spPr>
          <a:xfrm flipH="1" rot="10800000">
            <a:off x="-2311" y="0"/>
            <a:ext cx="9070846"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9" name="Google Shape;159;p8"/>
          <p:cNvSpPr/>
          <p:nvPr/>
        </p:nvSpPr>
        <p:spPr>
          <a:xfrm flipH="1" rot="-5400000">
            <a:off x="3649491" y="-1685840"/>
            <a:ext cx="4894564" cy="12193546"/>
          </a:xfrm>
          <a:prstGeom prst="rect">
            <a:avLst/>
          </a:prstGeom>
          <a:gradFill>
            <a:gsLst>
              <a:gs pos="0">
                <a:srgbClr val="D86CCC">
                  <a:alpha val="0"/>
                </a:srgbClr>
              </a:gs>
              <a:gs pos="100000">
                <a:srgbClr val="000000">
                  <a:alpha val="45490"/>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screenshot of a computer&#10;&#10;AI-generated content may be incorrect." id="160" name="Google Shape;160;p8"/>
          <p:cNvPicPr preferRelativeResize="0"/>
          <p:nvPr/>
        </p:nvPicPr>
        <p:blipFill rotWithShape="1">
          <a:blip r:embed="rId3">
            <a:alphaModFix/>
          </a:blip>
          <a:srcRect b="26646" l="42062" r="10184" t="24256"/>
          <a:stretch/>
        </p:blipFill>
        <p:spPr>
          <a:xfrm>
            <a:off x="957316" y="457200"/>
            <a:ext cx="10277371" cy="5943599"/>
          </a:xfrm>
          <a:prstGeom prst="rect">
            <a:avLst/>
          </a:prstGeom>
          <a:noFill/>
          <a:ln>
            <a:noFill/>
          </a:ln>
        </p:spPr>
      </p:pic>
      <p:sp>
        <p:nvSpPr>
          <p:cNvPr id="161" name="Google Shape;161;p8"/>
          <p:cNvSpPr txBox="1"/>
          <p:nvPr>
            <p:ph idx="12" type="sldNum"/>
          </p:nvPr>
        </p:nvSpPr>
        <p:spPr>
          <a:xfrm>
            <a:off x="11704320" y="6455664"/>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FFFFFF"/>
                </a:solidFill>
              </a:rPr>
              <a:t>‹#›</a:t>
            </a:fld>
            <a:endParaRPr sz="1100">
              <a:solidFill>
                <a:srgbClr val="FFFFFF"/>
              </a:solidFill>
            </a:endParaRPr>
          </a:p>
        </p:txBody>
      </p:sp>
      <p:sp>
        <p:nvSpPr>
          <p:cNvPr id="162" name="Google Shape;162;p8"/>
          <p:cNvSpPr txBox="1"/>
          <p:nvPr/>
        </p:nvSpPr>
        <p:spPr>
          <a:xfrm>
            <a:off x="4869700" y="684975"/>
            <a:ext cx="46032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rPr>
              <a:t>Tasks can be assigned</a:t>
            </a:r>
            <a:endParaRPr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69" name="Google Shape;169;p9"/>
          <p:cNvSpPr/>
          <p:nvPr/>
        </p:nvSpPr>
        <p:spPr>
          <a:xfrm flipH="1">
            <a:off x="2" y="492"/>
            <a:ext cx="12191998" cy="1575955"/>
          </a:xfrm>
          <a:prstGeom prst="rect">
            <a:avLst/>
          </a:prstGeom>
          <a:gradFill>
            <a:gsLst>
              <a:gs pos="0">
                <a:srgbClr val="0A3041"/>
              </a:gs>
              <a:gs pos="100000">
                <a:srgbClr val="0F486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0" name="Google Shape;170;p9"/>
          <p:cNvSpPr/>
          <p:nvPr/>
        </p:nvSpPr>
        <p:spPr>
          <a:xfrm flipH="1" rot="10800000">
            <a:off x="8128857" y="35"/>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p9"/>
          <p:cNvSpPr/>
          <p:nvPr/>
        </p:nvSpPr>
        <p:spPr>
          <a:xfrm rot="5400000">
            <a:off x="5307778" y="-5307777"/>
            <a:ext cx="1576446" cy="12192001"/>
          </a:xfrm>
          <a:prstGeom prst="rect">
            <a:avLst/>
          </a:prstGeom>
          <a:gradFill>
            <a:gsLst>
              <a:gs pos="0">
                <a:srgbClr val="000000">
                  <a:alpha val="0"/>
                </a:srgbClr>
              </a:gs>
              <a:gs pos="16000">
                <a:srgbClr val="000000">
                  <a:alpha val="0"/>
                </a:srgbClr>
              </a:gs>
              <a:gs pos="99000">
                <a:srgbClr val="000000">
                  <a:alpha val="86274"/>
                </a:srgbClr>
              </a:gs>
              <a:gs pos="100000">
                <a:srgbClr val="000000">
                  <a:alpha val="86274"/>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2" name="Google Shape;172;p9"/>
          <p:cNvSpPr/>
          <p:nvPr/>
        </p:nvSpPr>
        <p:spPr>
          <a:xfrm>
            <a:off x="3825434" y="986"/>
            <a:ext cx="5917656" cy="1575461"/>
          </a:xfrm>
          <a:prstGeom prst="rect">
            <a:avLst/>
          </a:prstGeom>
          <a:gradFill>
            <a:gsLst>
              <a:gs pos="0">
                <a:srgbClr val="156082">
                  <a:alpha val="16470"/>
                </a:srgbClr>
              </a:gs>
              <a:gs pos="74000">
                <a:srgbClr val="0A3041">
                  <a:alpha val="0"/>
                </a:srgbClr>
              </a:gs>
              <a:gs pos="100000">
                <a:srgbClr val="0A3041">
                  <a:alpha val="0"/>
                </a:srgbClr>
              </a:gs>
            </a:gsLst>
            <a:lin ang="14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9"/>
          <p:cNvSpPr txBox="1"/>
          <p:nvPr>
            <p:ph type="title"/>
          </p:nvPr>
        </p:nvSpPr>
        <p:spPr>
          <a:xfrm>
            <a:off x="699713" y="353160"/>
            <a:ext cx="8107955" cy="8985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111"/>
              <a:buFont typeface="Play"/>
              <a:buNone/>
            </a:pPr>
            <a:r>
              <a:rPr lang="en-US" sz="3700">
                <a:solidFill>
                  <a:srgbClr val="FFFFFF"/>
                </a:solidFill>
              </a:rPr>
              <a:t>What is the Meaning of </a:t>
            </a:r>
            <a:r>
              <a:rPr lang="en-US" sz="3700" u="sng">
                <a:solidFill>
                  <a:srgbClr val="FFFFFF"/>
                </a:solidFill>
              </a:rPr>
              <a:t>Student Led</a:t>
            </a:r>
            <a:r>
              <a:rPr lang="en-US" sz="3700">
                <a:solidFill>
                  <a:srgbClr val="FFFFFF"/>
                </a:solidFill>
              </a:rPr>
              <a:t>?</a:t>
            </a:r>
            <a:endParaRPr/>
          </a:p>
        </p:txBody>
      </p:sp>
      <p:pic>
        <p:nvPicPr>
          <p:cNvPr descr="A screenshot of a survey&#10;&#10;AI-generated content may be incorrect." id="174" name="Google Shape;174;p9"/>
          <p:cNvPicPr preferRelativeResize="0"/>
          <p:nvPr/>
        </p:nvPicPr>
        <p:blipFill rotWithShape="1">
          <a:blip r:embed="rId3">
            <a:alphaModFix/>
          </a:blip>
          <a:srcRect b="0" l="0" r="0" t="0"/>
          <a:stretch/>
        </p:blipFill>
        <p:spPr>
          <a:xfrm>
            <a:off x="5876881" y="3446585"/>
            <a:ext cx="6315120" cy="1811215"/>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504093" y="1928622"/>
            <a:ext cx="5591908" cy="4576218"/>
          </a:xfrm>
          <a:prstGeom prst="rect">
            <a:avLst/>
          </a:prstGeom>
          <a:noFill/>
          <a:ln>
            <a:noFill/>
          </a:ln>
        </p:spPr>
      </p:pic>
      <p:sp>
        <p:nvSpPr>
          <p:cNvPr id="176" name="Google Shape;176;p9"/>
          <p:cNvSpPr txBox="1"/>
          <p:nvPr>
            <p:ph idx="12" type="sldNum"/>
          </p:nvPr>
        </p:nvSpPr>
        <p:spPr>
          <a:xfrm>
            <a:off x="11704320" y="6431079"/>
            <a:ext cx="448056"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100"/>
              <a:buNone/>
            </a:pPr>
            <a:fld id="{00000000-1234-1234-1234-123412341234}" type="slidenum">
              <a:rPr lang="en-US" sz="1100">
                <a:solidFill>
                  <a:srgbClr val="7F7F7F"/>
                </a:solidFill>
              </a:rPr>
              <a:t>‹#›</a:t>
            </a:fld>
            <a:endParaRPr sz="1100">
              <a:solidFill>
                <a:srgbClr val="7F7F7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2025-02-11T12:52:40Z</dcterms:created>
  <dc:creator>Annelie Shaw</dc:creator>
</cp:coreProperties>
</file>